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45" r:id="rId5"/>
  </p:sldMasterIdLst>
  <p:notesMasterIdLst>
    <p:notesMasterId r:id="rId15"/>
  </p:notesMasterIdLst>
  <p:sldIdLst>
    <p:sldId id="4394" r:id="rId6"/>
    <p:sldId id="258" r:id="rId7"/>
    <p:sldId id="4473" r:id="rId8"/>
    <p:sldId id="4474" r:id="rId9"/>
    <p:sldId id="4458" r:id="rId10"/>
    <p:sldId id="261" r:id="rId11"/>
    <p:sldId id="4453" r:id="rId12"/>
    <p:sldId id="13031" r:id="rId13"/>
    <p:sldId id="445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C2125-2A4B-4790-AD0B-5160F3DE22F4}" v="9" dt="2021-03-11T08:36:04.489"/>
    <p1510:client id="{B5F7852C-32A9-4C77-AFE1-19BF041F1634}" v="2" dt="2021-03-11T08:52:52.863"/>
    <p1510:client id="{BC5ACAFB-0D87-4754-B6E1-1DEA922C40B8}" v="4" dt="2021-03-10T10:45:01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C617A-FCE6-4468-84D4-BBCA459D504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286F6-9F2E-48AE-B24D-847DBA827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8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0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3C6CA-DDE0-C043-A187-0110A62991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39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9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32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9446E-F7F9-8A4D-8E70-6DA80B3160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332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082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15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9446E-F7F9-8A4D-8E70-6DA80B3160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15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221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15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9446E-F7F9-8A4D-8E70-6DA80B3160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15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71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15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9446E-F7F9-8A4D-8E70-6DA80B3160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15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718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900">
                <a:latin typeface="Calibri" panose="020F0502020204030204" pitchFamily="34" charset="0"/>
                <a:ea typeface="Calibri" panose="020F0502020204030204" pitchFamily="34" charset="0"/>
              </a:rPr>
              <a:t>Virus comparison visuals</a:t>
            </a:r>
          </a:p>
          <a:p>
            <a:r>
              <a:rPr lang="en-GB" sz="1900">
                <a:latin typeface="Calibri" panose="020F0502020204030204" pitchFamily="34" charset="0"/>
                <a:ea typeface="Calibri" panose="020F0502020204030204" pitchFamily="34" charset="0"/>
              </a:rPr>
              <a:t>https://www.sciencedirect.com/science/article/pii/S2590093520300175</a:t>
            </a:r>
          </a:p>
          <a:p>
            <a:endParaRPr lang="en-GB" sz="19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9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32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9446E-F7F9-8A4D-8E70-6DA80B3160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332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466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Fellowes has partnered with an independent and accredited laboratory to </a:t>
            </a:r>
            <a:r>
              <a:rPr lang="en-GB" sz="18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airborne reduction of coronavirus 229E when using Fellowes AeraMax Professional Air Purifiers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15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9446E-F7F9-8A4D-8E70-6DA80B3160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15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398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15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9446E-F7F9-8A4D-8E70-6DA80B3160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15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43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15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9446E-F7F9-8A4D-8E70-6DA80B3160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15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64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501CB-FFE0-CB4C-B7B3-A2CC1E207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B4E8F-9EB1-CA46-97AD-E597CEA31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1F1AD-4F63-F84E-A26A-B5C05F13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ED964-0597-8841-902C-5DE8CFD54B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50267-C1B5-F847-AA29-90955A31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7EAED-4A5F-924A-B404-4DB5BEA1A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D6A6EA-F8AB-1D45-B6DF-10BDDE32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2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65C912-9EFC-8D42-91BE-E1F838A0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3ED964-0597-8841-902C-5DE8CFD54B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E67F1-AE8D-3E47-AAB3-D84E1463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99116-A578-4B41-A10B-39D77017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D6A6EA-F8AB-1D45-B6DF-10BDDE32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8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6F24-26E9-C54F-9CF0-9C120E50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622E1-0CD7-3140-ADB2-4003972BD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75BAD-4F33-0741-966F-8BFA90A1B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ECA26-7529-E44E-9469-06195BEC9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ED964-0597-8841-902C-5DE8CFD54B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76029-FB08-7F42-B910-0C75EE33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697DC-4860-F44F-B795-AE9EF41E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D6A6EA-F8AB-1D45-B6DF-10BDDE32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06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ADA12-5CC0-174E-AD07-C07F4BC5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8987C6-5613-AA42-9581-BBA2FE777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EA282-2B6A-084B-9B5D-53ACAB074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02FF7-7702-C542-8A75-A469E990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ED964-0597-8841-902C-5DE8CFD54B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8F50F-EB46-6949-8043-66E1087D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0A404-F940-244D-97E8-CBE6B642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D6A6EA-F8AB-1D45-B6DF-10BDDE32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06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6F24-26E9-C54F-9CF0-9C120E50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622E1-0CD7-3140-ADB2-4003972BD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75BAD-4F33-0741-966F-8BFA90A1B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ECA26-7529-E44E-9469-06195BEC9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3ED964-0597-8841-902C-5DE8CFD54B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76029-FB08-7F42-B910-0C75EE33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697DC-4860-F44F-B795-AE9EF41E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D6A6EA-F8AB-1D45-B6DF-10BDDE32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91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ADA12-5CC0-174E-AD07-C07F4BC5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8987C6-5613-AA42-9581-BBA2FE777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EA282-2B6A-084B-9B5D-53ACAB074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02FF7-7702-C542-8A75-A469E990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3ED964-0597-8841-902C-5DE8CFD54B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8F50F-EB46-6949-8043-66E1087D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0A404-F940-244D-97E8-CBE6B642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D6A6EA-F8AB-1D45-B6DF-10BDDE32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38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97526-6F6B-CC43-B6B6-59C94977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FC26C-AFC3-A14F-B89E-F804BF1CA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90F6B-AC5C-2F41-BBC4-D0B7DCC1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3ED964-0597-8841-902C-5DE8CFD54B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E797A-3A83-514E-BFD4-75B37EF7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48736-9681-3C43-A667-E814FA1C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D6A6EA-F8AB-1D45-B6DF-10BDDE32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09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0C40FF-85A7-1F4F-93AE-06E87FB6A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02BF3-AC3F-704B-B0F4-38DC92D3B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A85A2-EB5F-964C-BAD4-116283F2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3ED964-0597-8841-902C-5DE8CFD54B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D3598-1C30-EC4B-AA0C-A1014AB1D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34FC4-DD3F-B44F-85C3-1E8511B6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D6A6EA-F8AB-1D45-B6DF-10BDDE32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12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022382-6115-2349-B088-E13170ABD207}"/>
              </a:ext>
            </a:extLst>
          </p:cNvPr>
          <p:cNvSpPr/>
          <p:nvPr userDrawn="1"/>
        </p:nvSpPr>
        <p:spPr>
          <a:xfrm>
            <a:off x="609600" y="606323"/>
            <a:ext cx="10972800" cy="56453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1482468"/>
          </a:xfrm>
        </p:spPr>
        <p:txBody>
          <a:bodyPr anchor="b">
            <a:normAutofit/>
          </a:bodyPr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831851" y="3251200"/>
            <a:ext cx="10515600" cy="28384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3090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022382-6115-2349-B088-E13170ABD207}"/>
              </a:ext>
            </a:extLst>
          </p:cNvPr>
          <p:cNvSpPr/>
          <p:nvPr userDrawn="1"/>
        </p:nvSpPr>
        <p:spPr>
          <a:xfrm>
            <a:off x="609600" y="606324"/>
            <a:ext cx="10972800" cy="56453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18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1482468"/>
          </a:xfrm>
        </p:spPr>
        <p:txBody>
          <a:bodyPr anchor="b">
            <a:normAutofit/>
          </a:bodyPr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831851" y="3251201"/>
            <a:ext cx="10515600" cy="28384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961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CF01A-2827-CB4F-8977-9CC586B9C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aleway" panose="020B05030301010600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BDD3-BC08-5548-9B5A-E0EA41C5F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77"/>
              </a:defRPr>
            </a:lvl1pPr>
            <a:lvl2pPr>
              <a:defRPr>
                <a:latin typeface="Raleway" panose="020B0503030101060003" pitchFamily="34" charset="77"/>
              </a:defRPr>
            </a:lvl2pPr>
            <a:lvl3pPr>
              <a:defRPr>
                <a:latin typeface="Raleway" panose="020B0503030101060003" pitchFamily="34" charset="77"/>
              </a:defRPr>
            </a:lvl3pPr>
            <a:lvl4pPr>
              <a:defRPr>
                <a:latin typeface="Raleway" panose="020B0503030101060003" pitchFamily="34" charset="77"/>
              </a:defRPr>
            </a:lvl4pPr>
            <a:lvl5pPr>
              <a:defRPr>
                <a:latin typeface="Raleway" panose="020B0503030101060003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51637-F23B-F849-A585-13B743C5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 panose="020B0503030101060003" pitchFamily="34" charset="77"/>
              </a:defRPr>
            </a:lvl1pPr>
          </a:lstStyle>
          <a:p>
            <a:fld id="{FC3ED964-0597-8841-902C-5DE8CFD54B2D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19DD7-D8D9-344E-A40A-9BA3A9DDB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98154-A1FF-EE42-9E1B-2AAC42C6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 panose="020B0503030101060003" pitchFamily="34" charset="77"/>
              </a:defRPr>
            </a:lvl1pPr>
          </a:lstStyle>
          <a:p>
            <a:fld id="{80D6A6EA-F8AB-1D45-B6DF-10BDDE323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6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501CB-FFE0-CB4C-B7B3-A2CC1E207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B4E8F-9EB1-CA46-97AD-E597CEA31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1F1AD-4F63-F84E-A26A-B5C05F13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3ED964-0597-8841-902C-5DE8CFD54B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50267-C1B5-F847-AA29-90955A31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7EAED-4A5F-924A-B404-4DB5BEA1A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D6A6EA-F8AB-1D45-B6DF-10BDDE32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62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65C912-9EFC-8D42-91BE-E1F838A0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ED964-0597-8841-902C-5DE8CFD54B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E67F1-AE8D-3E47-AAB3-D84E1463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99116-A578-4B41-A10B-39D77017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D6A6EA-F8AB-1D45-B6DF-10BDDE32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08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240CC7-3EFC-40CF-A50F-F8FA359051E6}"/>
              </a:ext>
            </a:extLst>
          </p:cNvPr>
          <p:cNvSpPr/>
          <p:nvPr userDrawn="1"/>
        </p:nvSpPr>
        <p:spPr>
          <a:xfrm>
            <a:off x="-6264" y="6200499"/>
            <a:ext cx="12198263" cy="663878"/>
          </a:xfrm>
          <a:prstGeom prst="rect">
            <a:avLst/>
          </a:prstGeom>
          <a:gradFill>
            <a:gsLst>
              <a:gs pos="0">
                <a:srgbClr val="1D2535"/>
              </a:gs>
              <a:gs pos="100000">
                <a:srgbClr val="2C3E5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95695-22A6-4CAD-8193-14008FAD93E2}"/>
              </a:ext>
            </a:extLst>
          </p:cNvPr>
          <p:cNvSpPr txBox="1"/>
          <p:nvPr userDrawn="1"/>
        </p:nvSpPr>
        <p:spPr>
          <a:xfrm>
            <a:off x="54878" y="6494965"/>
            <a:ext cx="469346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Fellowes Brands, Proprietary and Confidential</a:t>
            </a: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+mn-ea"/>
              <a:cs typeface="Calibri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CDB88B4-CA3E-4D37-9C5F-FF289CE964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18" y="6262134"/>
            <a:ext cx="1598430" cy="5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2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CF01A-2827-CB4F-8977-9CC586B9C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aleway" panose="020B05030301010600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BDD3-BC08-5548-9B5A-E0EA41C5F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77"/>
              </a:defRPr>
            </a:lvl1pPr>
            <a:lvl2pPr>
              <a:defRPr>
                <a:latin typeface="Raleway" panose="020B0503030101060003" pitchFamily="34" charset="77"/>
              </a:defRPr>
            </a:lvl2pPr>
            <a:lvl3pPr>
              <a:defRPr>
                <a:latin typeface="Raleway" panose="020B0503030101060003" pitchFamily="34" charset="77"/>
              </a:defRPr>
            </a:lvl3pPr>
            <a:lvl4pPr>
              <a:defRPr>
                <a:latin typeface="Raleway" panose="020B0503030101060003" pitchFamily="34" charset="77"/>
              </a:defRPr>
            </a:lvl4pPr>
            <a:lvl5pPr>
              <a:defRPr>
                <a:latin typeface="Raleway" panose="020B0503030101060003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51637-F23B-F849-A585-13B743C5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 panose="020B0503030101060003" pitchFamily="34" charset="77"/>
              </a:defRPr>
            </a:lvl1pPr>
          </a:lstStyle>
          <a:p>
            <a:fld id="{FC3ED964-0597-8841-902C-5DE8CFD54B2D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19DD7-D8D9-344E-A40A-9BA3A9DDB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98154-A1FF-EE42-9E1B-2AAC42C6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 panose="020B0503030101060003" pitchFamily="34" charset="77"/>
              </a:defRPr>
            </a:lvl1pPr>
          </a:lstStyle>
          <a:p>
            <a:fld id="{80D6A6EA-F8AB-1D45-B6DF-10BDDE323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B1DB1-A4C8-2447-8401-9B28DEE0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60EEC-7F37-CB45-BF0E-63EAB625D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56260-F290-834E-99E3-52713D3B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ED964-0597-8841-902C-5DE8CFD54B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54C8B-DB4F-124C-B6FE-6F444F26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DEAF9-D769-9D4E-BB5E-33C538B0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D6A6EA-F8AB-1D45-B6DF-10BDDE32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5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B1DB1-A4C8-2447-8401-9B28DEE0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60EEC-7F37-CB45-BF0E-63EAB625D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56260-F290-834E-99E3-52713D3B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3ED964-0597-8841-902C-5DE8CFD54B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54C8B-DB4F-124C-B6FE-6F444F26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DEAF9-D769-9D4E-BB5E-33C538B0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D6A6EA-F8AB-1D45-B6DF-10BDDE32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6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E5CF-4AA8-334E-90CE-0DBB6B0E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AAB65-9483-524C-97B9-DE51D814C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03182-7452-3A4E-9E1A-E85ED24C5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6DE66-C534-1A4B-BE4C-684FC06693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3ED964-0597-8841-902C-5DE8CFD54B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F80E2-19D0-EC45-B676-29F99E53D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128CA-EC2F-1E4A-8A5C-A830EE96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D6A6EA-F8AB-1D45-B6DF-10BDDE32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1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F7D6-00A6-CF44-B1EA-65412F12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E0595-33AB-FF4C-BBE8-2F8FE14CF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B4C77-E36F-3245-894B-E3D2743BD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31A36F-E856-D247-A08E-5F065F170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FEB9E-8356-244B-AC95-0ADA0C08C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A748C-5D2E-FA4F-8AFC-181CED20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ED964-0597-8841-902C-5DE8CFD54B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2EA0BA-0AB3-014D-B71A-E8872C00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53D938-7527-134F-9C10-20A7B663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D6A6EA-F8AB-1D45-B6DF-10BDDE32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7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F7D6-00A6-CF44-B1EA-65412F12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E0595-33AB-FF4C-BBE8-2F8FE14CF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B4C77-E36F-3245-894B-E3D2743BD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31A36F-E856-D247-A08E-5F065F170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FEB9E-8356-244B-AC95-0ADA0C08C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A748C-5D2E-FA4F-8AFC-181CED20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3ED964-0597-8841-902C-5DE8CFD54B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2EA0BA-0AB3-014D-B71A-E8872C00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53D938-7527-134F-9C10-20A7B663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D6A6EA-F8AB-1D45-B6DF-10BDDE32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BBAAB-CAB2-4140-AF24-0788EE847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BCA33-79B4-3D48-BF30-7A31EC22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3ED964-0597-8841-902C-5DE8CFD54B2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A4354-0319-3842-80BA-373C5716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3B0E6-F92B-0F41-8152-6934334A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D6A6EA-F8AB-1D45-B6DF-10BDDE32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5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F0F615-496C-0344-AC0F-B988FDD2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99" y="261954"/>
            <a:ext cx="11633463" cy="888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EE122-411E-384D-A729-87CA2770F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299" y="1279606"/>
            <a:ext cx="11633461" cy="5316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99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F0F615-496C-0344-AC0F-B988FDD2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99" y="261953"/>
            <a:ext cx="11633462" cy="888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EE122-411E-384D-A729-87CA2770F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298" y="1279605"/>
            <a:ext cx="11633461" cy="5316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469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type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www.iso.org/ISO-IEC-17025-testing-and-calibration-laboratories.html" TargetMode="External"/><Relationship Id="rId4" Type="http://schemas.openxmlformats.org/officeDocument/2006/relationships/hyperlink" Target="https://www.ncbi.nlm.nih.gov/pmc/articles/PMC7204879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hyperlink" Target="https://www.iso.org/ISO-IEC-17025-testing-and-calibration-laboratorie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616E28-6DBA-B74A-963C-9CD7858F5223}"/>
              </a:ext>
            </a:extLst>
          </p:cNvPr>
          <p:cNvSpPr txBox="1"/>
          <p:nvPr/>
        </p:nvSpPr>
        <p:spPr>
          <a:xfrm>
            <a:off x="4255008" y="5724145"/>
            <a:ext cx="400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anose="020B0403030101060003" pitchFamily="34" charset="77"/>
                <a:ea typeface="+mn-ea"/>
                <a:cs typeface="+mn-cs"/>
              </a:rPr>
              <a:t>Branding Concepts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1CED58-DA2D-9444-A5BC-E3AF87AEFA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D2535"/>
              </a:gs>
              <a:gs pos="100000">
                <a:srgbClr val="2C3E5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A picture containing car, sitting, monitor, white&#10;&#10;Description automatically generated">
            <a:extLst>
              <a:ext uri="{FF2B5EF4-FFF2-40B4-BE49-F238E27FC236}">
                <a16:creationId xmlns:a16="http://schemas.microsoft.com/office/drawing/2014/main" id="{02CC04B6-A380-964F-A188-BBDB7B8EE3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16" r="32992" b="19183"/>
          <a:stretch/>
        </p:blipFill>
        <p:spPr>
          <a:xfrm>
            <a:off x="6285980" y="798014"/>
            <a:ext cx="5906021" cy="5261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3D9C47-DB5F-421F-B0BD-0F5CC4117FE9}"/>
              </a:ext>
            </a:extLst>
          </p:cNvPr>
          <p:cNvSpPr txBox="1"/>
          <p:nvPr/>
        </p:nvSpPr>
        <p:spPr>
          <a:xfrm>
            <a:off x="440241" y="3196002"/>
            <a:ext cx="59060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SemiBold" panose="020B0003030101060003" pitchFamily="34" charset="0"/>
                <a:ea typeface="+mn-ea"/>
                <a:cs typeface="+mn-cs"/>
              </a:rPr>
              <a:t>Coronavirus Testing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>
              <a:solidFill>
                <a:prstClr val="white"/>
              </a:solidFill>
              <a:latin typeface="Raleway SemiBold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i="1">
                <a:solidFill>
                  <a:prstClr val="white"/>
                </a:solidFill>
                <a:latin typeface="Raleway SemiBold" panose="020B0003030101060003" pitchFamily="34" charset="0"/>
              </a:rPr>
              <a:t>Test Results Summary</a:t>
            </a:r>
            <a:endParaRPr kumimoji="0" lang="en-GB" sz="2400" i="1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SemiBold" panose="020B00030301010600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SemiBold" panose="020B00030301010600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SemiBold" panose="020B00030301010600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SemiBold" panose="020B0003030101060003" pitchFamily="34" charset="0"/>
                <a:ea typeface="+mn-ea"/>
                <a:cs typeface="+mn-cs"/>
              </a:rPr>
              <a:t>March 2021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9D787702-6D13-4941-BD4A-0E5E32AC6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35" y="972413"/>
            <a:ext cx="3699389" cy="12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4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B84CF0-FC70-49A4-9B76-C690D86D3845}"/>
              </a:ext>
            </a:extLst>
          </p:cNvPr>
          <p:cNvSpPr txBox="1"/>
          <p:nvPr/>
        </p:nvSpPr>
        <p:spPr>
          <a:xfrm>
            <a:off x="457199" y="271833"/>
            <a:ext cx="1173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2D415B"/>
                </a:solidFill>
                <a:effectLst/>
                <a:uLnTx/>
                <a:uFillTx/>
                <a:latin typeface="Raleway SemiBold" panose="020B0003030101060003" pitchFamily="34" charset="0"/>
                <a:ea typeface="+mn-ea"/>
                <a:cs typeface="+mn-cs"/>
              </a:rPr>
              <a:t>Coronavirus Testing Summary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B09FA9-F21F-4011-ABD9-783063C133AB}"/>
              </a:ext>
            </a:extLst>
          </p:cNvPr>
          <p:cNvSpPr txBox="1"/>
          <p:nvPr/>
        </p:nvSpPr>
        <p:spPr>
          <a:xfrm>
            <a:off x="457199" y="1813173"/>
            <a:ext cx="1120805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Fellowes partnered with an independent and accredited laboratory to analyze the airborne reduction of coronavirus 229E when using Fellowes AeraMax Pro Air Purifiers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5 tests were done using a combination of AeraMax Pro AM2, AM3 and AM4 models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Testing was conducted using a surrogate coronavirus (Human Coronavirus 229E)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This was aerosolized in a 20m³ test chamber (similar to our H1N1 testing)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Samples were collected and </a:t>
            </a:r>
            <a:r>
              <a:rPr kumimoji="0" lang="en-GB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analyzed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 after a 1 hour period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The full test methodology is available along with test reports from the lab</a:t>
            </a:r>
          </a:p>
        </p:txBody>
      </p:sp>
    </p:spTree>
    <p:extLst>
      <p:ext uri="{BB962C8B-B14F-4D97-AF65-F5344CB8AC3E}">
        <p14:creationId xmlns:p14="http://schemas.microsoft.com/office/powerpoint/2010/main" val="402903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B84CF0-FC70-49A4-9B76-C690D86D3845}"/>
              </a:ext>
            </a:extLst>
          </p:cNvPr>
          <p:cNvSpPr txBox="1"/>
          <p:nvPr/>
        </p:nvSpPr>
        <p:spPr>
          <a:xfrm>
            <a:off x="457199" y="271833"/>
            <a:ext cx="1173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Raleway SemiBold" panose="020B0003030101060003" pitchFamily="34" charset="0"/>
                <a:ea typeface="+mn-ea"/>
                <a:cs typeface="+mn-cs"/>
              </a:rPr>
              <a:t>Test Results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02DF27-36D6-4654-A7F6-06FD9787ADBB}"/>
              </a:ext>
            </a:extLst>
          </p:cNvPr>
          <p:cNvGraphicFramePr>
            <a:graphicFrameLocks noGrp="1"/>
          </p:cNvGraphicFramePr>
          <p:nvPr/>
        </p:nvGraphicFramePr>
        <p:xfrm>
          <a:off x="380144" y="1454930"/>
          <a:ext cx="11431711" cy="277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076">
                  <a:extLst>
                    <a:ext uri="{9D8B030D-6E8A-4147-A177-3AD203B41FA5}">
                      <a16:colId xmlns:a16="http://schemas.microsoft.com/office/drawing/2014/main" val="2457952274"/>
                    </a:ext>
                  </a:extLst>
                </a:gridCol>
                <a:gridCol w="999193">
                  <a:extLst>
                    <a:ext uri="{9D8B030D-6E8A-4147-A177-3AD203B41FA5}">
                      <a16:colId xmlns:a16="http://schemas.microsoft.com/office/drawing/2014/main" val="501298601"/>
                    </a:ext>
                  </a:extLst>
                </a:gridCol>
                <a:gridCol w="2342629">
                  <a:extLst>
                    <a:ext uri="{9D8B030D-6E8A-4147-A177-3AD203B41FA5}">
                      <a16:colId xmlns:a16="http://schemas.microsoft.com/office/drawing/2014/main" val="3663966022"/>
                    </a:ext>
                  </a:extLst>
                </a:gridCol>
                <a:gridCol w="2151578">
                  <a:extLst>
                    <a:ext uri="{9D8B030D-6E8A-4147-A177-3AD203B41FA5}">
                      <a16:colId xmlns:a16="http://schemas.microsoft.com/office/drawing/2014/main" val="3723143082"/>
                    </a:ext>
                  </a:extLst>
                </a:gridCol>
                <a:gridCol w="1742342">
                  <a:extLst>
                    <a:ext uri="{9D8B030D-6E8A-4147-A177-3AD203B41FA5}">
                      <a16:colId xmlns:a16="http://schemas.microsoft.com/office/drawing/2014/main" val="1856417077"/>
                    </a:ext>
                  </a:extLst>
                </a:gridCol>
                <a:gridCol w="3603893">
                  <a:extLst>
                    <a:ext uri="{9D8B030D-6E8A-4147-A177-3AD203B41FA5}">
                      <a16:colId xmlns:a16="http://schemas.microsoft.com/office/drawing/2014/main" val="692402823"/>
                    </a:ext>
                  </a:extLst>
                </a:gridCol>
              </a:tblGrid>
              <a:tr h="18288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HCoV 229E Killing Rate Test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3919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NO#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Model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Filters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Antiviral Activity Rate（%）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Report file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Test Reference Specification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17525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AM2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Hybrid Filter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99.99%/1H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WP-20116865-JC-01En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Technical specification for disinfection(2002)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24786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AM3/S PC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Pre-filter+Carbon filter+HEPA filter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99.99%/1H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WP-20116865-JC-02En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2703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AM3/S PC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Pre-filter+Hybrid Filter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99.99%/1H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WP-20116865-JC-03En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1581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AM4/S PC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Pre-filter+Carbon filter+HEPA filter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99.99%/1H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WP-20116865-JC-04En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1985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AM4/S PC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Pre-filter+Hybrid Filter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99.99%/1H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WP-20116865-JC-05En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75252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390BB9A-0E0A-49C3-A609-04B8638FDD90}"/>
              </a:ext>
            </a:extLst>
          </p:cNvPr>
          <p:cNvSpPr txBox="1"/>
          <p:nvPr/>
        </p:nvSpPr>
        <p:spPr>
          <a:xfrm>
            <a:off x="457199" y="4905463"/>
            <a:ext cx="10641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above is a summary of all 5 test reports. Where we are asked to provide evidence, the PDF reports are available.</a:t>
            </a:r>
          </a:p>
        </p:txBody>
      </p:sp>
    </p:spTree>
    <p:extLst>
      <p:ext uri="{BB962C8B-B14F-4D97-AF65-F5344CB8AC3E}">
        <p14:creationId xmlns:p14="http://schemas.microsoft.com/office/powerpoint/2010/main" val="354095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B84CF0-FC70-49A4-9B76-C690D86D3845}"/>
              </a:ext>
            </a:extLst>
          </p:cNvPr>
          <p:cNvSpPr txBox="1"/>
          <p:nvPr/>
        </p:nvSpPr>
        <p:spPr>
          <a:xfrm>
            <a:off x="457199" y="271833"/>
            <a:ext cx="1173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Raleway SemiBold" panose="020B0003030101060003" pitchFamily="34" charset="0"/>
                <a:ea typeface="+mn-ea"/>
                <a:cs typeface="+mn-cs"/>
              </a:rPr>
              <a:t>Claim Statement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AEB9C5-B790-4A63-B9E6-05140D000133}"/>
              </a:ext>
            </a:extLst>
          </p:cNvPr>
          <p:cNvSpPr txBox="1"/>
          <p:nvPr/>
        </p:nvSpPr>
        <p:spPr>
          <a:xfrm>
            <a:off x="457198" y="1397674"/>
            <a:ext cx="1102360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Fellowes AeraMax Pro Air Purifiers were demonstrated to be effective in reducing aerosolized airborne concentration of Human Coronavirus 229E in a test chamber reaching </a:t>
            </a: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99.99% </a:t>
            </a: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airborne reduction within 1 hour of operation*.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Based on Independent Laboratory Testing.</a:t>
            </a:r>
          </a:p>
        </p:txBody>
      </p:sp>
    </p:spTree>
    <p:extLst>
      <p:ext uri="{BB962C8B-B14F-4D97-AF65-F5344CB8AC3E}">
        <p14:creationId xmlns:p14="http://schemas.microsoft.com/office/powerpoint/2010/main" val="78613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B84CF0-FC70-49A4-9B76-C690D86D3845}"/>
              </a:ext>
            </a:extLst>
          </p:cNvPr>
          <p:cNvSpPr txBox="1"/>
          <p:nvPr/>
        </p:nvSpPr>
        <p:spPr>
          <a:xfrm>
            <a:off x="457199" y="271833"/>
            <a:ext cx="1173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Raleway SemiBold" panose="020B0003030101060003" pitchFamily="34" charset="0"/>
                <a:ea typeface="+mn-ea"/>
                <a:cs typeface="+mn-cs"/>
              </a:rPr>
              <a:t>Claim Statement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B09FA9-F21F-4011-ABD9-783063C133AB}"/>
              </a:ext>
            </a:extLst>
          </p:cNvPr>
          <p:cNvSpPr txBox="1"/>
          <p:nvPr/>
        </p:nvSpPr>
        <p:spPr>
          <a:xfrm>
            <a:off x="457199" y="3194109"/>
            <a:ext cx="106414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Separate Machine </a:t>
            </a:r>
            <a:r>
              <a:rPr lang="en-US" sz="1400" b="1" i="1">
                <a:solidFill>
                  <a:prstClr val="black"/>
                </a:solidFill>
                <a:latin typeface="Calibri"/>
              </a:rPr>
              <a:t>Claims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Fellowes AeraMax PRO AM 2 Air Purifier was demonstrated to be effective in reducing aerosolized airborne concentration of Human Coronavirus 229E in a test chamber reaching 99.99% airborne reduction within 1 hour of operation*. </a:t>
            </a:r>
          </a:p>
          <a:p>
            <a:pPr>
              <a:defRPr/>
            </a:pP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Fellowes AeraMax PRO AM 3 Air Purifier was demonstrated to be effective in reducing aerosolized airborne concentration of Human </a:t>
            </a:r>
          </a:p>
          <a:p>
            <a:pPr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Coronavirus 229E in a test chamber reaching 99.99% airborne reduction within 1 hour of operation*. </a:t>
            </a:r>
          </a:p>
          <a:p>
            <a:pPr>
              <a:defRPr/>
            </a:pP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Fellowes AeraMax PRO AM 4 Air Purifier was demonstrated to be effective in reducing aerosolized airborne concentration of Human Coronavirus 229E in a test chamber reaching 99.99% airborne reduction within 1 hour of operation*.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lang="en-US" sz="1600" i="1"/>
              <a:t>* Based on Independent Laboratory Testing.</a:t>
            </a: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AEB9C5-B790-4A63-B9E6-05140D000133}"/>
              </a:ext>
            </a:extLst>
          </p:cNvPr>
          <p:cNvSpPr txBox="1"/>
          <p:nvPr/>
        </p:nvSpPr>
        <p:spPr>
          <a:xfrm>
            <a:off x="457199" y="1237034"/>
            <a:ext cx="10641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Fellowes AeraMax PRO Air Purifiers were demonstrated to be effective in reducing aerosolized airborne concentration of Human Coronavirus 229E in a test chamber reaching 99.99% airborne reduction within 1 hour of operation*. </a:t>
            </a:r>
          </a:p>
          <a:p>
            <a:pPr lvl="0">
              <a:defRPr/>
            </a:pPr>
            <a:r>
              <a:rPr lang="en-US" sz="1600" i="1"/>
              <a:t>* Based on Independent Laboratory Testing.</a:t>
            </a: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52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B84CF0-FC70-49A4-9B76-C690D86D3845}"/>
              </a:ext>
            </a:extLst>
          </p:cNvPr>
          <p:cNvSpPr txBox="1"/>
          <p:nvPr/>
        </p:nvSpPr>
        <p:spPr>
          <a:xfrm>
            <a:off x="457199" y="271833"/>
            <a:ext cx="1173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2D415B"/>
                </a:solidFill>
                <a:effectLst/>
                <a:uLnTx/>
                <a:uFillTx/>
                <a:latin typeface="Raleway SemiBold" panose="020B0003030101060003" pitchFamily="34" charset="0"/>
                <a:ea typeface="+mn-ea"/>
                <a:cs typeface="+mn-cs"/>
              </a:rPr>
              <a:t>Testing FAQs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C3AD32-2103-41F7-B393-710C49B8E325}"/>
              </a:ext>
            </a:extLst>
          </p:cNvPr>
          <p:cNvSpPr txBox="1">
            <a:spLocks/>
          </p:cNvSpPr>
          <p:nvPr/>
        </p:nvSpPr>
        <p:spPr>
          <a:xfrm>
            <a:off x="580008" y="1117558"/>
            <a:ext cx="11298314" cy="4990279"/>
          </a:xfrm>
          <a:prstGeom prst="rect">
            <a:avLst/>
          </a:prstGeom>
        </p:spPr>
        <p:txBody>
          <a:bodyPr lIns="91440" tIns="45720" rIns="91440" bIns="4572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What is 229E and why did we use it?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It causes the common cold, but it has similar characteristics. Enveloped, positive-sense single-stranded RNA virus which is how Sars-CoV-2 is described. (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  <a:hlinkClick r:id="rId3"/>
              </a:rPr>
              <a:t>CDC LINK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About the size comparison, “Under the electron microscope, coronavirus virions are spherical or pleomorphic. Coronavirus particles are enveloped, about 80–120 nm in diameter” (source: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  <a:hlinkClick r:id="rId4"/>
              </a:rPr>
              <a:t>https://www.ncbi.nlm.nih.gov/pmc/articles/PMC7204879/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Why did we not use Sars-CoV-2?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It is not yet possible for labs to aerosolize Sars-CoV-2 for airborne testing. Some manufacturers are using a surface approach to test against Sars-CoV-2 such as ionization companies, but we have not seen anyone yet make this airborne. Labs are still telling us this is not ethical or possible in the current climate.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Can we claim we capture COVID-19?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No. Without specific testing using the actual virus strain, we cannot make a direct COVID-19 claim.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Where was the testing conducted?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The testing was done in an independent and certified facility in Shanghai (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WEIPU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The lab has multiple accreditations and certifications including CNAS and CMA.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CNAS demonstrates that the lab is accredited in accordance with ISO/IEC 17025. “ISO/IEC 17025 enables laboratories to demonstrate that they operate competently and generate valid results, thereby promoting confidence in their work both nationally and around the world.” (Source: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  <a:hlinkClick r:id="rId5"/>
              </a:rPr>
              <a:t>ISO.org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The lab works with multiple international clients such as Bayer, BASF, Unilever and 3M.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Why is the claim after 1 hour?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The reason the claim is after 1 hour is because this was the pre-agreed period of time left between baseline measurement and removal measurement. This doesn’t mean it took the full hour, but within the 1 hour period the airborne level was reduced by 99.99%</a:t>
            </a:r>
          </a:p>
        </p:txBody>
      </p:sp>
    </p:spTree>
    <p:extLst>
      <p:ext uri="{BB962C8B-B14F-4D97-AF65-F5344CB8AC3E}">
        <p14:creationId xmlns:p14="http://schemas.microsoft.com/office/powerpoint/2010/main" val="334667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B84CF0-FC70-49A4-9B76-C690D86D3845}"/>
              </a:ext>
            </a:extLst>
          </p:cNvPr>
          <p:cNvSpPr txBox="1"/>
          <p:nvPr/>
        </p:nvSpPr>
        <p:spPr>
          <a:xfrm>
            <a:off x="457199" y="271833"/>
            <a:ext cx="1173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Raleway SemiBold" panose="020B0003030101060003" pitchFamily="34" charset="0"/>
                <a:ea typeface="+mn-ea"/>
                <a:cs typeface="+mn-cs"/>
              </a:rPr>
              <a:t>Test Methodology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B09FA9-F21F-4011-ABD9-783063C133AB}"/>
              </a:ext>
            </a:extLst>
          </p:cNvPr>
          <p:cNvSpPr txBox="1"/>
          <p:nvPr/>
        </p:nvSpPr>
        <p:spPr>
          <a:xfrm>
            <a:off x="457199" y="1543394"/>
            <a:ext cx="115062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 the test virus suspension, filter it with sterile absorbent cotton, and dilute it with nutrient broth medium to the required concentration.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Simultaneously adjust the temperature and relative humidity of the two aerosol chambers to the temperature and relative humidity required by the test.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Put the air purifier into the aerosol chamber and close the door. After this stage, all operations and the control of instruments and equipment are performed outside the chamber through a window with a sealed sleeve or a remote control. Until the end of the test, the door will not be opened.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Spray the ‘contaminant</a:t>
            </a:r>
            <a:r>
              <a:rPr lang="en-US">
                <a:solidFill>
                  <a:prstClr val="black"/>
                </a:solidFill>
                <a:latin typeface="Calibri"/>
              </a:rPr>
              <a:t>’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according to the set pressure, gas flow and spray time. While spraying the contaminant, stir with a fan. After spraying the virus, continue to stir for 5 minutes, and then stand for 5 minutes.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the same time, the control group and test group aerosol chamber were sampled before disinfection, as a positive control before the start of the control group experiment and the disinfection treatment of the experimental group.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number of positive control virus in the air in the aerosol cabinet (or room) should reach 5×104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cfu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/m³ ~ 5×106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cfu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/m³.</a:t>
            </a:r>
            <a:endParaRPr kumimoji="0" lang="en-GB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74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B84CF0-FC70-49A4-9B76-C690D86D3845}"/>
              </a:ext>
            </a:extLst>
          </p:cNvPr>
          <p:cNvSpPr txBox="1"/>
          <p:nvPr/>
        </p:nvSpPr>
        <p:spPr>
          <a:xfrm>
            <a:off x="457199" y="271833"/>
            <a:ext cx="1173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2D415B"/>
                </a:solidFill>
                <a:effectLst/>
                <a:uLnTx/>
                <a:uFillTx/>
                <a:latin typeface="Raleway SemiBold" panose="020B0003030101060003" pitchFamily="34" charset="0"/>
                <a:ea typeface="+mn-ea"/>
                <a:cs typeface="+mn-cs"/>
              </a:rPr>
              <a:t>Our Test Reports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98B44-AB1B-43EE-B596-A883DC5E98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3" b="9387"/>
          <a:stretch/>
        </p:blipFill>
        <p:spPr>
          <a:xfrm>
            <a:off x="7371184" y="706134"/>
            <a:ext cx="4190499" cy="517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E601A4-ACD8-4868-A482-0459ACD38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17" y="2253620"/>
            <a:ext cx="2540156" cy="3639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DB6EBD-4CDF-46E9-9E65-AE580EC41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5549" y="2252569"/>
            <a:ext cx="2779050" cy="3627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F9C7D5-4272-4809-AB97-B7A942BD6BF7}"/>
              </a:ext>
            </a:extLst>
          </p:cNvPr>
          <p:cNvSpPr txBox="1"/>
          <p:nvPr/>
        </p:nvSpPr>
        <p:spPr>
          <a:xfrm>
            <a:off x="630317" y="1654193"/>
            <a:ext cx="5694282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D415B"/>
                </a:solidFill>
                <a:effectLst/>
                <a:uLnTx/>
                <a:uFillTx/>
                <a:latin typeface="Raleway SemiBold" panose="020B0003030101060003" pitchFamily="34" charset="0"/>
                <a:ea typeface="+mn-ea"/>
                <a:cs typeface="+mn-cs"/>
              </a:rPr>
              <a:t>5 Single Machine Test Reports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87E231-AA5F-4E86-94D2-E17FCBA2DAC2}"/>
              </a:ext>
            </a:extLst>
          </p:cNvPr>
          <p:cNvSpPr txBox="1"/>
          <p:nvPr/>
        </p:nvSpPr>
        <p:spPr>
          <a:xfrm>
            <a:off x="7371183" y="134071"/>
            <a:ext cx="4190499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D415B"/>
                </a:solidFill>
                <a:effectLst/>
                <a:uLnTx/>
                <a:uFillTx/>
                <a:latin typeface="Raleway SemiBold" panose="020B0003030101060003" pitchFamily="34" charset="0"/>
                <a:ea typeface="+mn-ea"/>
                <a:cs typeface="+mn-cs"/>
              </a:rPr>
              <a:t>1-page Testing Summary</a:t>
            </a:r>
          </a:p>
        </p:txBody>
      </p:sp>
    </p:spTree>
    <p:extLst>
      <p:ext uri="{BB962C8B-B14F-4D97-AF65-F5344CB8AC3E}">
        <p14:creationId xmlns:p14="http://schemas.microsoft.com/office/powerpoint/2010/main" val="374285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BADAAF-92E5-4D28-B34C-A3622DDE3DDB}"/>
              </a:ext>
            </a:extLst>
          </p:cNvPr>
          <p:cNvSpPr/>
          <p:nvPr/>
        </p:nvSpPr>
        <p:spPr>
          <a:xfrm>
            <a:off x="3405931" y="3993160"/>
            <a:ext cx="8548737" cy="2080482"/>
          </a:xfrm>
          <a:prstGeom prst="roundRect">
            <a:avLst>
              <a:gd name="adj" fmla="val 41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84CF0-FC70-49A4-9B76-C690D86D3845}"/>
              </a:ext>
            </a:extLst>
          </p:cNvPr>
          <p:cNvSpPr txBox="1"/>
          <p:nvPr/>
        </p:nvSpPr>
        <p:spPr>
          <a:xfrm>
            <a:off x="457199" y="271833"/>
            <a:ext cx="1173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Raleway SemiBold" panose="020B0003030101060003" pitchFamily="34" charset="0"/>
                <a:ea typeface="+mn-ea"/>
                <a:cs typeface="+mn-cs"/>
              </a:rPr>
              <a:t>Laboratory Accreditations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89DFE-EB1F-4774-9CEF-70EFBF17E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04" y="1041274"/>
            <a:ext cx="1787664" cy="264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E378D7-2417-4D54-9B0E-CE05CB705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991" y="1913779"/>
            <a:ext cx="2393453" cy="1770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D86C6D-35FF-4291-8354-D6508594D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144" y="1041273"/>
            <a:ext cx="1830460" cy="264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D7033-0A50-46E8-9EB8-76015EFF2A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43" r="6342"/>
          <a:stretch/>
        </p:blipFill>
        <p:spPr>
          <a:xfrm>
            <a:off x="237332" y="1661020"/>
            <a:ext cx="2927758" cy="437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7FD511-6856-4F2A-9AF4-D4712100861D}"/>
              </a:ext>
            </a:extLst>
          </p:cNvPr>
          <p:cNvSpPr txBox="1"/>
          <p:nvPr/>
        </p:nvSpPr>
        <p:spPr>
          <a:xfrm>
            <a:off x="5727241" y="4369132"/>
            <a:ext cx="62603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>
                <a:solidFill>
                  <a:schemeClr val="bg1"/>
                </a:solidFill>
              </a:rPr>
              <a:t>“ISO/IEC 17025 enables laboratories to demonstrate that they operate competently and generate valid results, thereby promoting confidence in their work both nationally and around the world.”</a:t>
            </a:r>
          </a:p>
          <a:p>
            <a:pPr lvl="0">
              <a:defRPr/>
            </a:pP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https://www.iso.org/ISO-IEC-17025-testing-and-calibration-laboratories.html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19A863-9C43-4BB0-8146-E3C2AC12E0AA}"/>
              </a:ext>
            </a:extLst>
          </p:cNvPr>
          <p:cNvSpPr/>
          <p:nvPr/>
        </p:nvSpPr>
        <p:spPr>
          <a:xfrm>
            <a:off x="3612317" y="4211945"/>
            <a:ext cx="1874083" cy="1665920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301DF8D-040C-4F2C-9B57-4F94310075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98" y="4211945"/>
            <a:ext cx="1665920" cy="16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1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158DB270B05E4AB28F8606C1C947DC" ma:contentTypeVersion="12" ma:contentTypeDescription="Create a new document." ma:contentTypeScope="" ma:versionID="f39d12c6c01f202bac65219c6aa81616">
  <xsd:schema xmlns:xsd="http://www.w3.org/2001/XMLSchema" xmlns:xs="http://www.w3.org/2001/XMLSchema" xmlns:p="http://schemas.microsoft.com/office/2006/metadata/properties" xmlns:ns2="37a7d39f-3d2e-4fc0-b243-dc70da190d26" xmlns:ns3="a1cb4069-5725-4b1a-a05d-102cb23085e6" targetNamespace="http://schemas.microsoft.com/office/2006/metadata/properties" ma:root="true" ma:fieldsID="e4e8f5c4b1cf308f75529fd785f1b5da" ns2:_="" ns3:_="">
    <xsd:import namespace="37a7d39f-3d2e-4fc0-b243-dc70da190d26"/>
    <xsd:import namespace="a1cb4069-5725-4b1a-a05d-102cb23085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7d39f-3d2e-4fc0-b243-dc70da190d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b4069-5725-4b1a-a05d-102cb23085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1cb4069-5725-4b1a-a05d-102cb23085e6">
      <UserInfo>
        <DisplayName>Antic, Nebojsa</DisplayName>
        <AccountId>497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D7ECE3-9928-4FCB-8C3E-F5AA0D84FB7B}"/>
</file>

<file path=customXml/itemProps2.xml><?xml version="1.0" encoding="utf-8"?>
<ds:datastoreItem xmlns:ds="http://schemas.openxmlformats.org/officeDocument/2006/customXml" ds:itemID="{78E905C3-4636-4674-AD82-53441C5A809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e9f5703-28cb-43fa-8292-d6356d7073fd"/>
    <ds:schemaRef ds:uri="http://purl.org/dc/terms/"/>
    <ds:schemaRef ds:uri="http://schemas.openxmlformats.org/package/2006/metadata/core-properties"/>
    <ds:schemaRef ds:uri="13036e80-fb96-4059-8bbd-73ae2aa2d2f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D44F28C-B0A6-458B-94EB-AD9844C184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1093</Words>
  <Application>Microsoft Office PowerPoint</Application>
  <PresentationFormat>Widescreen</PresentationFormat>
  <Paragraphs>106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Raleway</vt:lpstr>
      <vt:lpstr>Raleway Light</vt:lpstr>
      <vt:lpstr>Raleway SemiBold</vt:lpstr>
      <vt:lpstr>Wingdings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Booth, Mike</dc:creator>
  <cp:lastModifiedBy>Browning, Tim</cp:lastModifiedBy>
  <cp:revision>1</cp:revision>
  <dcterms:created xsi:type="dcterms:W3CDTF">2020-09-09T12:41:44Z</dcterms:created>
  <dcterms:modified xsi:type="dcterms:W3CDTF">2021-03-11T14:42:57Z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0x0101004D158DB270B05E4AB28F8606C1C947DC</vt:lpwstr>
  </property>
</Properties>
</file>