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4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E0B22A-B1FD-FC74-E160-D19A029CAA98}" v="100" dt="2026-08-10T12:53:59.1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CG_10_empty_product_bpm_comp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zöveg helye 41">
            <a:extLst>
              <a:ext uri="{FF2B5EF4-FFF2-40B4-BE49-F238E27FC236}">
                <a16:creationId xmlns:a16="http://schemas.microsoft.com/office/drawing/2014/main" id="{734CAA0D-9B2D-B338-FD55-71A975EB8855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85750" y="856192"/>
            <a:ext cx="2250017" cy="97367"/>
          </a:xfrm>
        </p:spPr>
        <p:txBody>
          <a:bodyPr>
            <a:noAutofit/>
          </a:bodyPr>
          <a:lstStyle>
            <a:lvl1pPr>
              <a:defRPr sz="700" b="1">
                <a:solidFill>
                  <a:schemeClr val="accent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hu-HU" dirty="0" err="1"/>
              <a:t>Compare</a:t>
            </a:r>
            <a:r>
              <a:rPr lang="hu-HU" dirty="0"/>
              <a:t> </a:t>
            </a:r>
            <a:r>
              <a:rPr lang="hu-HU" dirty="0" err="1"/>
              <a:t>products</a:t>
            </a:r>
            <a:endParaRPr lang="en-GB" dirty="0"/>
          </a:p>
        </p:txBody>
      </p:sp>
      <p:sp>
        <p:nvSpPr>
          <p:cNvPr id="43" name="Szöveg helye 41">
            <a:extLst>
              <a:ext uri="{FF2B5EF4-FFF2-40B4-BE49-F238E27FC236}">
                <a16:creationId xmlns:a16="http://schemas.microsoft.com/office/drawing/2014/main" id="{218534F0-D213-6A28-E587-CC860E0B5E1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285750" y="1032933"/>
            <a:ext cx="2250017" cy="57996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333" b="1">
                <a:solidFill>
                  <a:schemeClr val="tx1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hu-HU" dirty="0" err="1"/>
              <a:t>Upper</a:t>
            </a:r>
            <a:r>
              <a:rPr lang="hu-HU" dirty="0"/>
              <a:t> </a:t>
            </a:r>
            <a:r>
              <a:rPr lang="hu-HU" dirty="0" err="1"/>
              <a:t>arm</a:t>
            </a:r>
            <a:r>
              <a:rPr lang="hu-HU" dirty="0"/>
              <a:t> </a:t>
            </a:r>
            <a:r>
              <a:rPr lang="hu-HU" dirty="0" err="1"/>
              <a:t>home</a:t>
            </a:r>
            <a:r>
              <a:rPr lang="hu-HU" dirty="0"/>
              <a:t> </a:t>
            </a:r>
            <a:r>
              <a:rPr lang="hu-HU" dirty="0" err="1"/>
              <a:t>useblood</a:t>
            </a:r>
            <a:r>
              <a:rPr lang="hu-HU" dirty="0"/>
              <a:t> </a:t>
            </a:r>
            <a:r>
              <a:rPr lang="hu-HU" dirty="0" err="1"/>
              <a:t>pressure</a:t>
            </a:r>
            <a:r>
              <a:rPr lang="hu-HU" dirty="0"/>
              <a:t> </a:t>
            </a:r>
            <a:r>
              <a:rPr lang="hu-HU" dirty="0" err="1"/>
              <a:t>monitors</a:t>
            </a:r>
            <a:endParaRPr lang="en-GB" dirty="0"/>
          </a:p>
        </p:txBody>
      </p:sp>
      <p:sp>
        <p:nvSpPr>
          <p:cNvPr id="49" name="Szöveg helye 41">
            <a:extLst>
              <a:ext uri="{FF2B5EF4-FFF2-40B4-BE49-F238E27FC236}">
                <a16:creationId xmlns:a16="http://schemas.microsoft.com/office/drawing/2014/main" id="{953AD761-CBFD-9133-865F-CE2771E25F7C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285750" y="6435725"/>
            <a:ext cx="11620500" cy="156143"/>
          </a:xfrm>
        </p:spPr>
        <p:txBody>
          <a:bodyPr anchor="b" anchorCtr="0">
            <a:noAutofit/>
          </a:bodyPr>
          <a:lstStyle>
            <a:lvl1pPr>
              <a:defRPr sz="600" b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hu-HU" dirty="0"/>
              <a:t>* </a:t>
            </a:r>
            <a:r>
              <a:rPr lang="hu-HU" dirty="0" err="1"/>
              <a:t>Footnote</a:t>
            </a:r>
            <a:endParaRPr lang="en-GB" dirty="0"/>
          </a:p>
        </p:txBody>
      </p:sp>
      <p:sp>
        <p:nvSpPr>
          <p:cNvPr id="15" name="Kép helye 3">
            <a:extLst>
              <a:ext uri="{FF2B5EF4-FFF2-40B4-BE49-F238E27FC236}">
                <a16:creationId xmlns:a16="http://schemas.microsoft.com/office/drawing/2014/main" id="{D1243993-DB9E-82EA-C587-DD043F475C24}"/>
              </a:ext>
            </a:extLst>
          </p:cNvPr>
          <p:cNvSpPr>
            <a:spLocks noGrp="1"/>
          </p:cNvSpPr>
          <p:nvPr>
            <p:ph type="pic" sz="quarter" idx="54"/>
          </p:nvPr>
        </p:nvSpPr>
        <p:spPr>
          <a:xfrm>
            <a:off x="10104448" y="998137"/>
            <a:ext cx="660686" cy="485892"/>
          </a:xfr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16" name="Kép helye 3">
            <a:extLst>
              <a:ext uri="{FF2B5EF4-FFF2-40B4-BE49-F238E27FC236}">
                <a16:creationId xmlns:a16="http://schemas.microsoft.com/office/drawing/2014/main" id="{759E2057-88D3-26A4-4564-BB6E83C6E2A1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11105275" y="998137"/>
            <a:ext cx="660686" cy="485892"/>
          </a:xfr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17" name="Kép helye 3">
            <a:extLst>
              <a:ext uri="{FF2B5EF4-FFF2-40B4-BE49-F238E27FC236}">
                <a16:creationId xmlns:a16="http://schemas.microsoft.com/office/drawing/2014/main" id="{03C5FC4F-5D8B-9BD4-DB15-755D8B993AC0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8262672" y="998137"/>
            <a:ext cx="660686" cy="485892"/>
          </a:xfr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18" name="Kép helye 3">
            <a:extLst>
              <a:ext uri="{FF2B5EF4-FFF2-40B4-BE49-F238E27FC236}">
                <a16:creationId xmlns:a16="http://schemas.microsoft.com/office/drawing/2014/main" id="{4B6ED7D0-9A2E-FE72-4C9D-7873825CECAE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9213259" y="998137"/>
            <a:ext cx="660686" cy="485892"/>
          </a:xfr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19" name="Kép helye 3">
            <a:extLst>
              <a:ext uri="{FF2B5EF4-FFF2-40B4-BE49-F238E27FC236}">
                <a16:creationId xmlns:a16="http://schemas.microsoft.com/office/drawing/2014/main" id="{80FC07D7-A8F3-5D7F-E6C5-3150833F9173}"/>
              </a:ext>
            </a:extLst>
          </p:cNvPr>
          <p:cNvSpPr>
            <a:spLocks noGrp="1"/>
          </p:cNvSpPr>
          <p:nvPr>
            <p:ph type="pic" sz="quarter" idx="58"/>
          </p:nvPr>
        </p:nvSpPr>
        <p:spPr>
          <a:xfrm>
            <a:off x="6344758" y="998137"/>
            <a:ext cx="660686" cy="485892"/>
          </a:xfr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20" name="Kép helye 3">
            <a:extLst>
              <a:ext uri="{FF2B5EF4-FFF2-40B4-BE49-F238E27FC236}">
                <a16:creationId xmlns:a16="http://schemas.microsoft.com/office/drawing/2014/main" id="{EDEFF85A-C7B5-5687-2017-690C4580C66F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7318790" y="998137"/>
            <a:ext cx="660686" cy="485892"/>
          </a:xfr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21" name="Kép helye 3">
            <a:extLst>
              <a:ext uri="{FF2B5EF4-FFF2-40B4-BE49-F238E27FC236}">
                <a16:creationId xmlns:a16="http://schemas.microsoft.com/office/drawing/2014/main" id="{66EDB1DB-37F8-C5C8-EBF8-6CD295C4B33C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>
          <a:xfrm>
            <a:off x="5414266" y="998137"/>
            <a:ext cx="660686" cy="485892"/>
          </a:xfr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28" name="Kép helye 3">
            <a:extLst>
              <a:ext uri="{FF2B5EF4-FFF2-40B4-BE49-F238E27FC236}">
                <a16:creationId xmlns:a16="http://schemas.microsoft.com/office/drawing/2014/main" id="{DD6694D7-E9A3-F652-59F3-42BEF6094563}"/>
              </a:ext>
            </a:extLst>
          </p:cNvPr>
          <p:cNvSpPr>
            <a:spLocks noGrp="1"/>
          </p:cNvSpPr>
          <p:nvPr>
            <p:ph type="pic" sz="quarter" idx="61"/>
          </p:nvPr>
        </p:nvSpPr>
        <p:spPr>
          <a:xfrm>
            <a:off x="3583437" y="998137"/>
            <a:ext cx="660686" cy="485892"/>
          </a:xfr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29" name="Kép helye 3">
            <a:extLst>
              <a:ext uri="{FF2B5EF4-FFF2-40B4-BE49-F238E27FC236}">
                <a16:creationId xmlns:a16="http://schemas.microsoft.com/office/drawing/2014/main" id="{27D20795-CFCB-C567-F394-5DDF8E23345E}"/>
              </a:ext>
            </a:extLst>
          </p:cNvPr>
          <p:cNvSpPr>
            <a:spLocks noGrp="1"/>
          </p:cNvSpPr>
          <p:nvPr>
            <p:ph type="pic" sz="quarter" idx="62"/>
          </p:nvPr>
        </p:nvSpPr>
        <p:spPr>
          <a:xfrm>
            <a:off x="4503878" y="998137"/>
            <a:ext cx="660686" cy="485892"/>
          </a:xfr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0" name="Kép helye 3">
            <a:extLst>
              <a:ext uri="{FF2B5EF4-FFF2-40B4-BE49-F238E27FC236}">
                <a16:creationId xmlns:a16="http://schemas.microsoft.com/office/drawing/2014/main" id="{1B5BB1C5-0DF4-BD7D-89BA-A49207E4BEB2}"/>
              </a:ext>
            </a:extLst>
          </p:cNvPr>
          <p:cNvSpPr>
            <a:spLocks noGrp="1"/>
          </p:cNvSpPr>
          <p:nvPr>
            <p:ph type="pic" sz="quarter" idx="63"/>
          </p:nvPr>
        </p:nvSpPr>
        <p:spPr>
          <a:xfrm>
            <a:off x="2702294" y="998137"/>
            <a:ext cx="660686" cy="485892"/>
          </a:xfr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1671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OMRON Cuff </a:t>
            </a:r>
            <a:r>
              <a:rPr lang="en-US"/>
              <a:t>Compatibility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Current SF Range – as of 2025</a:t>
            </a:r>
          </a:p>
          <a:p>
            <a:r>
              <a:rPr lang="en-US" sz="1600"/>
              <a:t>Please reach out via the </a:t>
            </a:r>
            <a:r>
              <a:rPr lang="en-US" sz="1600">
                <a:solidFill>
                  <a:srgbClr val="0000FF"/>
                </a:solidFill>
                <a:highlight>
                  <a:srgbClr val="FFFFFF"/>
                </a:highlight>
              </a:rPr>
              <a:t>Info_Omronhealthcare_UK@omron.com</a:t>
            </a:r>
            <a:r>
              <a:rPr lang="en-US" sz="1600">
                <a:solidFill>
                  <a:srgbClr val="000000"/>
                </a:solidFill>
              </a:rPr>
              <a:t> for any further queries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zöveg helye 11">
            <a:extLst>
              <a:ext uri="{FF2B5EF4-FFF2-40B4-BE49-F238E27FC236}">
                <a16:creationId xmlns:a16="http://schemas.microsoft.com/office/drawing/2014/main" id="{F527782E-6A36-8A72-2C5E-29B727CF2677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/>
        <p:txBody>
          <a:bodyPr/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Compare products</a:t>
            </a:r>
          </a:p>
        </p:txBody>
      </p:sp>
      <p:sp>
        <p:nvSpPr>
          <p:cNvPr id="13" name="Szöveg helye 12">
            <a:extLst>
              <a:ext uri="{FF2B5EF4-FFF2-40B4-BE49-F238E27FC236}">
                <a16:creationId xmlns:a16="http://schemas.microsoft.com/office/drawing/2014/main" id="{4C79FC37-2D20-6AD3-926E-F60BBDF0681F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/>
        <p:txBody>
          <a:bodyPr/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0" dirty="0"/>
              <a:t>Upper arm home-use blood pressure monitors</a:t>
            </a:r>
          </a:p>
        </p:txBody>
      </p:sp>
      <p:pic>
        <p:nvPicPr>
          <p:cNvPr id="26" name="Kép helye 25">
            <a:extLst>
              <a:ext uri="{FF2B5EF4-FFF2-40B4-BE49-F238E27FC236}">
                <a16:creationId xmlns:a16="http://schemas.microsoft.com/office/drawing/2014/main" id="{2570239D-ED77-4B2D-2E7D-A55DF63D5940}"/>
              </a:ext>
            </a:extLst>
          </p:cNvPr>
          <p:cNvPicPr>
            <a:picLocks noGrp="1" noChangeAspect="1"/>
          </p:cNvPicPr>
          <p:nvPr>
            <p:ph type="pic" sz="quarter" idx="54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536" t="-3441" r="-23711" b="-10664"/>
          <a:stretch/>
        </p:blipFill>
        <p:spPr>
          <a:xfrm>
            <a:off x="10076929" y="977900"/>
            <a:ext cx="715723" cy="526367"/>
          </a:xfrm>
        </p:spPr>
      </p:pic>
      <p:pic>
        <p:nvPicPr>
          <p:cNvPr id="28" name="Kép helye 27">
            <a:extLst>
              <a:ext uri="{FF2B5EF4-FFF2-40B4-BE49-F238E27FC236}">
                <a16:creationId xmlns:a16="http://schemas.microsoft.com/office/drawing/2014/main" id="{7876201D-86AD-020E-2248-7D0A52FF2EB4}"/>
              </a:ext>
            </a:extLst>
          </p:cNvPr>
          <p:cNvPicPr>
            <a:picLocks noGrp="1" noChangeAspect="1"/>
          </p:cNvPicPr>
          <p:nvPr>
            <p:ph type="pic" sz="quarter" idx="55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3296" r="-13529" b="-7936"/>
          <a:stretch/>
        </p:blipFill>
        <p:spPr>
          <a:xfrm>
            <a:off x="11089019" y="1002242"/>
            <a:ext cx="660686" cy="485892"/>
          </a:xfrm>
        </p:spPr>
      </p:pic>
      <p:pic>
        <p:nvPicPr>
          <p:cNvPr id="22" name="Kép helye 21">
            <a:extLst>
              <a:ext uri="{FF2B5EF4-FFF2-40B4-BE49-F238E27FC236}">
                <a16:creationId xmlns:a16="http://schemas.microsoft.com/office/drawing/2014/main" id="{53BB20F2-D3E7-94EC-15F4-C65CA2CDDD51}"/>
              </a:ext>
            </a:extLst>
          </p:cNvPr>
          <p:cNvPicPr>
            <a:picLocks noGrp="1" noChangeAspect="1"/>
          </p:cNvPicPr>
          <p:nvPr>
            <p:ph type="pic" sz="quarter" idx="56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085" t="-7556" r="-23028" b="-4613"/>
          <a:stretch/>
        </p:blipFill>
        <p:spPr>
          <a:xfrm>
            <a:off x="8262672" y="985437"/>
            <a:ext cx="660686" cy="485892"/>
          </a:xfrm>
        </p:spPr>
      </p:pic>
      <p:pic>
        <p:nvPicPr>
          <p:cNvPr id="24" name="Kép helye 23">
            <a:extLst>
              <a:ext uri="{FF2B5EF4-FFF2-40B4-BE49-F238E27FC236}">
                <a16:creationId xmlns:a16="http://schemas.microsoft.com/office/drawing/2014/main" id="{1BBB0492-A85B-125E-AA2F-AE7836753133}"/>
              </a:ext>
            </a:extLst>
          </p:cNvPr>
          <p:cNvPicPr>
            <a:picLocks noGrp="1" noChangeAspect="1"/>
          </p:cNvPicPr>
          <p:nvPr>
            <p:ph type="pic" sz="quarter" idx="57"/>
          </p:nvPr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3989" t="-5628" r="-13797" b="-2636"/>
          <a:stretch/>
        </p:blipFill>
        <p:spPr>
          <a:xfrm>
            <a:off x="9224597" y="993775"/>
            <a:ext cx="638011" cy="469216"/>
          </a:xfrm>
        </p:spPr>
      </p:pic>
      <p:pic>
        <p:nvPicPr>
          <p:cNvPr id="18" name="Kép helye 17">
            <a:extLst>
              <a:ext uri="{FF2B5EF4-FFF2-40B4-BE49-F238E27FC236}">
                <a16:creationId xmlns:a16="http://schemas.microsoft.com/office/drawing/2014/main" id="{5AEFC74C-6979-8562-B2CB-5321FC125246}"/>
              </a:ext>
            </a:extLst>
          </p:cNvPr>
          <p:cNvPicPr>
            <a:picLocks noGrp="1" noChangeAspect="1"/>
          </p:cNvPicPr>
          <p:nvPr>
            <p:ph type="pic" sz="quarter" idx="58"/>
          </p:nvPr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540" t="-6998" r="-5863" b="-3798"/>
          <a:stretch/>
        </p:blipFill>
        <p:spPr>
          <a:xfrm>
            <a:off x="6391999" y="1013883"/>
            <a:ext cx="617865" cy="454400"/>
          </a:xfrm>
        </p:spPr>
      </p:pic>
      <p:pic>
        <p:nvPicPr>
          <p:cNvPr id="20" name="Kép helye 19">
            <a:extLst>
              <a:ext uri="{FF2B5EF4-FFF2-40B4-BE49-F238E27FC236}">
                <a16:creationId xmlns:a16="http://schemas.microsoft.com/office/drawing/2014/main" id="{8B902CB8-9145-9D37-3104-16BF761AF002}"/>
              </a:ext>
            </a:extLst>
          </p:cNvPr>
          <p:cNvPicPr>
            <a:picLocks noGrp="1" noChangeAspect="1"/>
          </p:cNvPicPr>
          <p:nvPr>
            <p:ph type="pic" sz="quarter" idx="59"/>
          </p:nvPr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321" t="-4915" r="-21535" b="-6267"/>
          <a:stretch/>
        </p:blipFill>
        <p:spPr>
          <a:xfrm>
            <a:off x="7318790" y="996021"/>
            <a:ext cx="660686" cy="485892"/>
          </a:xfrm>
        </p:spPr>
      </p:pic>
      <p:pic>
        <p:nvPicPr>
          <p:cNvPr id="11" name="Kép helye 10">
            <a:extLst>
              <a:ext uri="{FF2B5EF4-FFF2-40B4-BE49-F238E27FC236}">
                <a16:creationId xmlns:a16="http://schemas.microsoft.com/office/drawing/2014/main" id="{ADACEE32-63CA-7D61-A270-AAB215963FB9}"/>
              </a:ext>
            </a:extLst>
          </p:cNvPr>
          <p:cNvPicPr>
            <a:picLocks noGrp="1" noChangeAspect="1"/>
          </p:cNvPicPr>
          <p:nvPr>
            <p:ph type="pic" sz="quarter" idx="60"/>
          </p:nvPr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522" t="-4949" r="-3984" b="-2039"/>
          <a:stretch/>
        </p:blipFill>
        <p:spPr>
          <a:xfrm>
            <a:off x="5471572" y="1022350"/>
            <a:ext cx="594841" cy="437467"/>
          </a:xfrm>
        </p:spPr>
      </p:pic>
      <p:pic>
        <p:nvPicPr>
          <p:cNvPr id="7" name="Kép helye 6">
            <a:extLst>
              <a:ext uri="{FF2B5EF4-FFF2-40B4-BE49-F238E27FC236}">
                <a16:creationId xmlns:a16="http://schemas.microsoft.com/office/drawing/2014/main" id="{5CC1E066-17EF-8508-12E2-18DD9DA53C9B}"/>
              </a:ext>
            </a:extLst>
          </p:cNvPr>
          <p:cNvPicPr>
            <a:picLocks noGrp="1" noChangeAspect="1"/>
          </p:cNvPicPr>
          <p:nvPr>
            <p:ph type="pic" sz="quarter" idx="61"/>
          </p:nvPr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2441" t="-6896" r="-12441" b="-6896"/>
          <a:stretch/>
        </p:blipFill>
        <p:spPr>
          <a:xfrm>
            <a:off x="3577086" y="998137"/>
            <a:ext cx="660686" cy="485892"/>
          </a:xfrm>
        </p:spPr>
      </p:pic>
      <p:pic>
        <p:nvPicPr>
          <p:cNvPr id="9" name="Kép helye 8">
            <a:extLst>
              <a:ext uri="{FF2B5EF4-FFF2-40B4-BE49-F238E27FC236}">
                <a16:creationId xmlns:a16="http://schemas.microsoft.com/office/drawing/2014/main" id="{9BAC6892-70DC-9D59-263B-9BA37A111094}"/>
              </a:ext>
            </a:extLst>
          </p:cNvPr>
          <p:cNvPicPr>
            <a:picLocks noGrp="1" noChangeAspect="1"/>
          </p:cNvPicPr>
          <p:nvPr>
            <p:ph type="pic" sz="quarter" idx="62"/>
          </p:nvPr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03878" y="998137"/>
            <a:ext cx="660686" cy="485892"/>
          </a:xfrm>
        </p:spPr>
      </p:pic>
      <p:pic>
        <p:nvPicPr>
          <p:cNvPr id="5" name="Kép helye 4">
            <a:extLst>
              <a:ext uri="{FF2B5EF4-FFF2-40B4-BE49-F238E27FC236}">
                <a16:creationId xmlns:a16="http://schemas.microsoft.com/office/drawing/2014/main" id="{60AE552E-7285-47EA-E875-3D7906713E2F}"/>
              </a:ext>
            </a:extLst>
          </p:cNvPr>
          <p:cNvPicPr>
            <a:picLocks noGrp="1" noChangeAspect="1"/>
          </p:cNvPicPr>
          <p:nvPr>
            <p:ph type="pic" sz="quarter" idx="63"/>
          </p:nvPr>
        </p:nvPicPr>
        <p:blipFill rotWithShape="1"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23780" y="1042587"/>
            <a:ext cx="660686" cy="485892"/>
          </a:xfrm>
        </p:spPr>
      </p:pic>
      <p:graphicFrame>
        <p:nvGraphicFramePr>
          <p:cNvPr id="47" name="Táblázat 48">
            <a:extLst>
              <a:ext uri="{FF2B5EF4-FFF2-40B4-BE49-F238E27FC236}">
                <a16:creationId xmlns:a16="http://schemas.microsoft.com/office/drawing/2014/main" id="{933C2092-5103-A7D6-2CEE-719826108027}"/>
              </a:ext>
            </a:extLst>
          </p:cNvPr>
          <p:cNvGraphicFramePr>
            <a:graphicFrameLocks noGrp="1"/>
          </p:cNvGraphicFramePr>
          <p:nvPr/>
        </p:nvGraphicFramePr>
        <p:xfrm>
          <a:off x="285751" y="1714500"/>
          <a:ext cx="11620496" cy="4496034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2184846">
                  <a:extLst>
                    <a:ext uri="{9D8B030D-6E8A-4147-A177-3AD203B41FA5}">
                      <a16:colId xmlns:a16="http://schemas.microsoft.com/office/drawing/2014/main" val="856231653"/>
                    </a:ext>
                  </a:extLst>
                </a:gridCol>
                <a:gridCol w="943565">
                  <a:extLst>
                    <a:ext uri="{9D8B030D-6E8A-4147-A177-3AD203B41FA5}">
                      <a16:colId xmlns:a16="http://schemas.microsoft.com/office/drawing/2014/main" val="2917825342"/>
                    </a:ext>
                  </a:extLst>
                </a:gridCol>
                <a:gridCol w="943565">
                  <a:extLst>
                    <a:ext uri="{9D8B030D-6E8A-4147-A177-3AD203B41FA5}">
                      <a16:colId xmlns:a16="http://schemas.microsoft.com/office/drawing/2014/main" val="1510799288"/>
                    </a:ext>
                  </a:extLst>
                </a:gridCol>
                <a:gridCol w="943565">
                  <a:extLst>
                    <a:ext uri="{9D8B030D-6E8A-4147-A177-3AD203B41FA5}">
                      <a16:colId xmlns:a16="http://schemas.microsoft.com/office/drawing/2014/main" val="1148865497"/>
                    </a:ext>
                  </a:extLst>
                </a:gridCol>
                <a:gridCol w="943565">
                  <a:extLst>
                    <a:ext uri="{9D8B030D-6E8A-4147-A177-3AD203B41FA5}">
                      <a16:colId xmlns:a16="http://schemas.microsoft.com/office/drawing/2014/main" val="1709411346"/>
                    </a:ext>
                  </a:extLst>
                </a:gridCol>
                <a:gridCol w="943565">
                  <a:extLst>
                    <a:ext uri="{9D8B030D-6E8A-4147-A177-3AD203B41FA5}">
                      <a16:colId xmlns:a16="http://schemas.microsoft.com/office/drawing/2014/main" val="2842127218"/>
                    </a:ext>
                  </a:extLst>
                </a:gridCol>
                <a:gridCol w="943565">
                  <a:extLst>
                    <a:ext uri="{9D8B030D-6E8A-4147-A177-3AD203B41FA5}">
                      <a16:colId xmlns:a16="http://schemas.microsoft.com/office/drawing/2014/main" val="1244887254"/>
                    </a:ext>
                  </a:extLst>
                </a:gridCol>
                <a:gridCol w="943565">
                  <a:extLst>
                    <a:ext uri="{9D8B030D-6E8A-4147-A177-3AD203B41FA5}">
                      <a16:colId xmlns:a16="http://schemas.microsoft.com/office/drawing/2014/main" val="1161068099"/>
                    </a:ext>
                  </a:extLst>
                </a:gridCol>
                <a:gridCol w="943565">
                  <a:extLst>
                    <a:ext uri="{9D8B030D-6E8A-4147-A177-3AD203B41FA5}">
                      <a16:colId xmlns:a16="http://schemas.microsoft.com/office/drawing/2014/main" val="3414959416"/>
                    </a:ext>
                  </a:extLst>
                </a:gridCol>
                <a:gridCol w="943565">
                  <a:extLst>
                    <a:ext uri="{9D8B030D-6E8A-4147-A177-3AD203B41FA5}">
                      <a16:colId xmlns:a16="http://schemas.microsoft.com/office/drawing/2014/main" val="1324364182"/>
                    </a:ext>
                  </a:extLst>
                </a:gridCol>
                <a:gridCol w="943565">
                  <a:extLst>
                    <a:ext uri="{9D8B030D-6E8A-4147-A177-3AD203B41FA5}">
                      <a16:colId xmlns:a16="http://schemas.microsoft.com/office/drawing/2014/main" val="3424079523"/>
                    </a:ext>
                  </a:extLst>
                </a:gridCol>
              </a:tblGrid>
              <a:tr h="255588">
                <a:tc>
                  <a:txBody>
                    <a:bodyPr/>
                    <a:lstStyle/>
                    <a:p>
                      <a:r>
                        <a:rPr lang="hu-HU" sz="700" dirty="0" err="1">
                          <a:solidFill>
                            <a:schemeClr val="bg1"/>
                          </a:solidFill>
                          <a:latin typeface="Aptos "/>
                        </a:rPr>
                        <a:t>Model</a:t>
                      </a:r>
                      <a:endParaRPr lang="en-GB" sz="700" dirty="0">
                        <a:solidFill>
                          <a:schemeClr val="bg1"/>
                        </a:solidFill>
                        <a:latin typeface="Aptos "/>
                      </a:endParaRPr>
                    </a:p>
                  </a:txBody>
                  <a:tcPr marL="72000" marR="7200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700" dirty="0">
                          <a:solidFill>
                            <a:schemeClr val="bg1"/>
                          </a:solidFill>
                          <a:latin typeface="Aptos "/>
                        </a:rPr>
                        <a:t>EVOLV</a:t>
                      </a:r>
                      <a:endParaRPr lang="en-GB" sz="700" dirty="0">
                        <a:solidFill>
                          <a:schemeClr val="bg1"/>
                        </a:solidFill>
                        <a:latin typeface="Aptos "/>
                      </a:endParaRPr>
                    </a:p>
                  </a:txBody>
                  <a:tcPr marL="72000" marR="72000" marT="12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" dirty="0">
                          <a:solidFill>
                            <a:schemeClr val="bg1"/>
                          </a:solidFill>
                          <a:latin typeface="Aptos "/>
                        </a:rPr>
                        <a:t>M7 </a:t>
                      </a:r>
                      <a:r>
                        <a:rPr lang="en-GB" sz="700" dirty="0" err="1">
                          <a:solidFill>
                            <a:schemeClr val="bg1"/>
                          </a:solidFill>
                          <a:latin typeface="Aptos "/>
                        </a:rPr>
                        <a:t>Intelli</a:t>
                      </a:r>
                      <a:r>
                        <a:rPr lang="en-GB" sz="700" dirty="0">
                          <a:solidFill>
                            <a:schemeClr val="bg1"/>
                          </a:solidFill>
                          <a:latin typeface="Aptos "/>
                        </a:rPr>
                        <a:t> IT</a:t>
                      </a:r>
                      <a:r>
                        <a:rPr lang="hu-HU" sz="700" dirty="0">
                          <a:solidFill>
                            <a:schemeClr val="bg1"/>
                          </a:solidFill>
                          <a:latin typeface="Aptos "/>
                        </a:rPr>
                        <a:t> </a:t>
                      </a:r>
                      <a:r>
                        <a:rPr lang="hu-HU" sz="700" dirty="0" err="1">
                          <a:solidFill>
                            <a:schemeClr val="bg1"/>
                          </a:solidFill>
                          <a:latin typeface="Aptos "/>
                        </a:rPr>
                        <a:t>AFib</a:t>
                      </a:r>
                      <a:endParaRPr lang="en-GB" sz="700" dirty="0">
                        <a:solidFill>
                          <a:schemeClr val="bg1"/>
                        </a:solidFill>
                        <a:latin typeface="Aptos "/>
                      </a:endParaRPr>
                    </a:p>
                  </a:txBody>
                  <a:tcPr marL="72000" marR="72000" marT="12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700" dirty="0">
                          <a:solidFill>
                            <a:schemeClr val="bg1"/>
                          </a:solidFill>
                          <a:latin typeface="Aptos "/>
                        </a:rPr>
                        <a:t>M6 </a:t>
                      </a:r>
                      <a:r>
                        <a:rPr lang="hu-HU" sz="700" dirty="0" err="1">
                          <a:solidFill>
                            <a:schemeClr val="bg1"/>
                          </a:solidFill>
                          <a:latin typeface="Aptos "/>
                        </a:rPr>
                        <a:t>Comfort</a:t>
                      </a:r>
                      <a:r>
                        <a:rPr lang="hu-HU" sz="700" dirty="0">
                          <a:solidFill>
                            <a:schemeClr val="bg1"/>
                          </a:solidFill>
                          <a:latin typeface="Aptos "/>
                        </a:rPr>
                        <a:t> </a:t>
                      </a:r>
                      <a:r>
                        <a:rPr lang="hu-HU" sz="700" dirty="0" err="1">
                          <a:solidFill>
                            <a:schemeClr val="bg1"/>
                          </a:solidFill>
                          <a:latin typeface="Aptos "/>
                        </a:rPr>
                        <a:t>AFib</a:t>
                      </a:r>
                      <a:endParaRPr lang="en-GB" sz="700" dirty="0">
                        <a:solidFill>
                          <a:schemeClr val="bg1"/>
                        </a:solidFill>
                        <a:latin typeface="Aptos "/>
                      </a:endParaRPr>
                    </a:p>
                  </a:txBody>
                  <a:tcPr marL="72000" marR="72000" marT="12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dirty="0">
                          <a:solidFill>
                            <a:schemeClr val="bg1"/>
                          </a:solidFill>
                          <a:latin typeface="Aptos "/>
                        </a:rPr>
                        <a:t>M4 </a:t>
                      </a:r>
                      <a:r>
                        <a:rPr lang="hu-HU" sz="700" dirty="0" err="1">
                          <a:solidFill>
                            <a:schemeClr val="bg1"/>
                          </a:solidFill>
                          <a:latin typeface="Aptos "/>
                        </a:rPr>
                        <a:t>Connect</a:t>
                      </a:r>
                      <a:r>
                        <a:rPr lang="en-GB" sz="700" dirty="0">
                          <a:solidFill>
                            <a:schemeClr val="bg1"/>
                          </a:solidFill>
                          <a:latin typeface="Aptos "/>
                        </a:rPr>
                        <a:t> </a:t>
                      </a:r>
                      <a:r>
                        <a:rPr lang="hu-HU" sz="700" dirty="0" err="1">
                          <a:solidFill>
                            <a:schemeClr val="bg1"/>
                          </a:solidFill>
                          <a:latin typeface="Aptos "/>
                        </a:rPr>
                        <a:t>AFib</a:t>
                      </a:r>
                      <a:endParaRPr lang="en-GB" sz="700" dirty="0">
                        <a:solidFill>
                          <a:schemeClr val="bg1"/>
                        </a:solidFill>
                        <a:latin typeface="Aptos "/>
                      </a:endParaRPr>
                    </a:p>
                  </a:txBody>
                  <a:tcPr marL="72000" marR="72000" marT="12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700" dirty="0">
                          <a:solidFill>
                            <a:schemeClr val="bg1"/>
                          </a:solidFill>
                          <a:latin typeface="Aptos "/>
                        </a:rPr>
                        <a:t>M3 </a:t>
                      </a:r>
                      <a:r>
                        <a:rPr lang="hu-HU" sz="700" dirty="0" err="1">
                          <a:solidFill>
                            <a:schemeClr val="bg1"/>
                          </a:solidFill>
                          <a:latin typeface="Aptos "/>
                        </a:rPr>
                        <a:t>Comfort</a:t>
                      </a:r>
                      <a:r>
                        <a:rPr lang="hu-HU" sz="700" dirty="0">
                          <a:solidFill>
                            <a:schemeClr val="bg1"/>
                          </a:solidFill>
                          <a:latin typeface="Aptos "/>
                        </a:rPr>
                        <a:t> </a:t>
                      </a:r>
                      <a:r>
                        <a:rPr lang="hu-HU" sz="700" dirty="0" err="1">
                          <a:solidFill>
                            <a:schemeClr val="bg1"/>
                          </a:solidFill>
                          <a:latin typeface="Aptos "/>
                        </a:rPr>
                        <a:t>AFib</a:t>
                      </a:r>
                      <a:endParaRPr lang="en-GB" sz="700" dirty="0">
                        <a:solidFill>
                          <a:schemeClr val="bg1"/>
                        </a:solidFill>
                        <a:latin typeface="Aptos "/>
                      </a:endParaRPr>
                    </a:p>
                  </a:txBody>
                  <a:tcPr marL="72000" marR="72000" marT="12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700" dirty="0">
                          <a:solidFill>
                            <a:schemeClr val="bg1"/>
                          </a:solidFill>
                          <a:latin typeface="Aptos "/>
                        </a:rPr>
                        <a:t>M2+ </a:t>
                      </a:r>
                      <a:r>
                        <a:rPr lang="hu-HU" sz="700" dirty="0" err="1">
                          <a:solidFill>
                            <a:schemeClr val="bg1"/>
                          </a:solidFill>
                          <a:latin typeface="Aptos "/>
                        </a:rPr>
                        <a:t>Connect</a:t>
                      </a:r>
                      <a:endParaRPr lang="en-GB" sz="700" dirty="0">
                        <a:solidFill>
                          <a:schemeClr val="bg1"/>
                        </a:solidFill>
                        <a:latin typeface="Aptos "/>
                      </a:endParaRPr>
                    </a:p>
                  </a:txBody>
                  <a:tcPr marL="72000" marR="72000" marT="12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700" dirty="0">
                          <a:solidFill>
                            <a:schemeClr val="bg1"/>
                          </a:solidFill>
                          <a:latin typeface="Aptos "/>
                        </a:rPr>
                        <a:t>M2+ </a:t>
                      </a:r>
                      <a:endParaRPr lang="en-GB" sz="700" dirty="0">
                        <a:solidFill>
                          <a:schemeClr val="bg1"/>
                        </a:solidFill>
                        <a:latin typeface="Aptos "/>
                      </a:endParaRPr>
                    </a:p>
                  </a:txBody>
                  <a:tcPr marL="72000" marR="72000" marT="12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700" dirty="0">
                          <a:solidFill>
                            <a:schemeClr val="bg1"/>
                          </a:solidFill>
                          <a:latin typeface="Aptos "/>
                        </a:rPr>
                        <a:t>M2 </a:t>
                      </a:r>
                      <a:r>
                        <a:rPr lang="hu-HU" sz="700" dirty="0" err="1">
                          <a:solidFill>
                            <a:schemeClr val="bg1"/>
                          </a:solidFill>
                          <a:latin typeface="Aptos "/>
                        </a:rPr>
                        <a:t>Essential</a:t>
                      </a:r>
                      <a:endParaRPr lang="en-GB" sz="700" dirty="0">
                        <a:solidFill>
                          <a:schemeClr val="bg1"/>
                        </a:solidFill>
                        <a:latin typeface="Aptos "/>
                      </a:endParaRPr>
                    </a:p>
                  </a:txBody>
                  <a:tcPr marL="72000" marR="72000" marT="12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700" dirty="0">
                          <a:solidFill>
                            <a:schemeClr val="bg1"/>
                          </a:solidFill>
                          <a:latin typeface="Aptos "/>
                        </a:rPr>
                        <a:t>M1 Basic (L </a:t>
                      </a:r>
                      <a:r>
                        <a:rPr lang="hu-HU" sz="700" dirty="0" err="1">
                          <a:solidFill>
                            <a:schemeClr val="bg1"/>
                          </a:solidFill>
                          <a:latin typeface="Aptos "/>
                        </a:rPr>
                        <a:t>cuff</a:t>
                      </a:r>
                      <a:r>
                        <a:rPr lang="hu-HU" sz="700" dirty="0">
                          <a:solidFill>
                            <a:schemeClr val="bg1"/>
                          </a:solidFill>
                          <a:latin typeface="Aptos "/>
                        </a:rPr>
                        <a:t>)</a:t>
                      </a:r>
                    </a:p>
                  </a:txBody>
                  <a:tcPr marL="72000" marR="72000" marT="12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700" dirty="0">
                          <a:solidFill>
                            <a:schemeClr val="bg1"/>
                          </a:solidFill>
                          <a:latin typeface="Aptos "/>
                        </a:rPr>
                        <a:t>M1 Basic</a:t>
                      </a:r>
                      <a:endParaRPr lang="en-GB" sz="700" dirty="0">
                        <a:solidFill>
                          <a:schemeClr val="bg1"/>
                        </a:solidFill>
                        <a:latin typeface="Aptos "/>
                      </a:endParaRPr>
                    </a:p>
                  </a:txBody>
                  <a:tcPr marL="72000" marR="72000" marT="12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1251014"/>
                  </a:ext>
                </a:extLst>
              </a:tr>
              <a:tr h="198438">
                <a:tc>
                  <a:txBody>
                    <a:bodyPr/>
                    <a:lstStyle/>
                    <a:p>
                      <a:r>
                        <a:rPr lang="hu-HU" sz="800" b="1" dirty="0" err="1">
                          <a:solidFill>
                            <a:schemeClr val="tx1"/>
                          </a:solidFill>
                          <a:latin typeface="Aptos "/>
                        </a:rPr>
                        <a:t>Product</a:t>
                      </a:r>
                      <a:r>
                        <a:rPr lang="hu-HU" sz="800" b="1" dirty="0">
                          <a:solidFill>
                            <a:schemeClr val="tx1"/>
                          </a:solidFill>
                          <a:latin typeface="Aptos "/>
                        </a:rPr>
                        <a:t> </a:t>
                      </a:r>
                      <a:r>
                        <a:rPr lang="hu-HU" sz="800" b="1" dirty="0" err="1">
                          <a:solidFill>
                            <a:schemeClr val="tx1"/>
                          </a:solidFill>
                          <a:latin typeface="Aptos "/>
                        </a:rPr>
                        <a:t>Code</a:t>
                      </a:r>
                      <a:endParaRPr lang="en-GB" sz="800" b="1" dirty="0">
                        <a:solidFill>
                          <a:schemeClr val="tx1"/>
                        </a:solidFill>
                        <a:latin typeface="Aptos "/>
                      </a:endParaRPr>
                    </a:p>
                  </a:txBody>
                  <a:tcPr marL="72000" marR="7200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600" b="1" dirty="0">
                          <a:solidFill>
                            <a:schemeClr val="tx1"/>
                          </a:solidFill>
                          <a:latin typeface="Aptos "/>
                        </a:rPr>
                        <a:t>HEM-7600T-E</a:t>
                      </a:r>
                      <a:endParaRPr lang="en-GB" sz="600" dirty="0">
                        <a:solidFill>
                          <a:schemeClr val="tx1"/>
                        </a:solidFill>
                        <a:latin typeface="Aptos 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600" b="1" dirty="0">
                          <a:solidFill>
                            <a:schemeClr val="tx1"/>
                          </a:solidFill>
                          <a:latin typeface="Aptos "/>
                        </a:rPr>
                        <a:t>HEM-7380T1-EBK</a:t>
                      </a:r>
                      <a:endParaRPr lang="en-GB" sz="600" dirty="0">
                        <a:solidFill>
                          <a:schemeClr val="tx1"/>
                        </a:solidFill>
                        <a:latin typeface="Aptos 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600" b="1" dirty="0">
                          <a:solidFill>
                            <a:schemeClr val="tx1"/>
                          </a:solidFill>
                          <a:latin typeface="Aptos "/>
                        </a:rPr>
                        <a:t>HEM-7380-E</a:t>
                      </a:r>
                      <a:endParaRPr lang="en-GB" sz="600" dirty="0">
                        <a:solidFill>
                          <a:schemeClr val="tx1"/>
                        </a:solidFill>
                        <a:latin typeface="Aptos 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600" b="1" dirty="0">
                          <a:solidFill>
                            <a:schemeClr val="tx1"/>
                          </a:solidFill>
                          <a:latin typeface="Aptos "/>
                        </a:rPr>
                        <a:t>HEM-7196T1-FLE</a:t>
                      </a:r>
                      <a:endParaRPr lang="en-GB" sz="600" dirty="0">
                        <a:solidFill>
                          <a:schemeClr val="tx1"/>
                        </a:solidFill>
                        <a:latin typeface="Aptos 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600" b="1" dirty="0">
                          <a:solidFill>
                            <a:schemeClr val="tx1"/>
                          </a:solidFill>
                          <a:latin typeface="Aptos "/>
                        </a:rPr>
                        <a:t>HEM-7196-FLE</a:t>
                      </a:r>
                      <a:endParaRPr lang="en-GB" sz="600" dirty="0">
                        <a:solidFill>
                          <a:schemeClr val="tx1"/>
                        </a:solidFill>
                        <a:latin typeface="Aptos 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600" b="1" dirty="0">
                          <a:solidFill>
                            <a:schemeClr val="tx1"/>
                          </a:solidFill>
                          <a:latin typeface="Aptos "/>
                        </a:rPr>
                        <a:t>HEM-7188T1-LE</a:t>
                      </a:r>
                      <a:endParaRPr lang="en-GB" sz="600" dirty="0">
                        <a:solidFill>
                          <a:schemeClr val="tx1"/>
                        </a:solidFill>
                        <a:latin typeface="Aptos 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HEM-7188-LE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HEM-7188-E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HEM-7090-LE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HEM-7090-E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2059735"/>
                  </a:ext>
                </a:extLst>
              </a:tr>
              <a:tr h="265112">
                <a:tc>
                  <a:txBody>
                    <a:bodyPr/>
                    <a:lstStyle/>
                    <a:p>
                      <a:pPr marL="0" marR="0" lvl="0" indent="0" algn="l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All in One</a:t>
                      </a:r>
                    </a:p>
                    <a:p>
                      <a:pPr marL="0" marR="0" lvl="0" indent="0" algn="l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No tubes. No wires. Simply accurate.</a:t>
                      </a:r>
                    </a:p>
                  </a:txBody>
                  <a:tcPr marL="72000" marR="7200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600" b="0" dirty="0">
                          <a:solidFill>
                            <a:schemeClr val="accent1"/>
                          </a:solidFill>
                          <a:latin typeface="Aptos "/>
                        </a:rPr>
                        <a:t>●</a:t>
                      </a:r>
                      <a:endParaRPr lang="en-GB" sz="600" b="0" dirty="0">
                        <a:solidFill>
                          <a:schemeClr val="accent1"/>
                        </a:solidFill>
                        <a:latin typeface="Aptos 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8420183"/>
                  </a:ext>
                </a:extLst>
              </a:tr>
              <a:tr h="263525">
                <a:tc>
                  <a:txBody>
                    <a:bodyPr/>
                    <a:lstStyle/>
                    <a:p>
                      <a:pPr marL="0" marR="0" lvl="0" indent="0" algn="l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Intelli</a:t>
                      </a:r>
                      <a:r>
                        <a:rPr kumimoji="0" lang="hu-HU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hu-HU" sz="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Wrap</a:t>
                      </a:r>
                      <a:r>
                        <a:rPr kumimoji="0" lang="hu-HU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hu-HU" sz="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Cuff</a:t>
                      </a:r>
                      <a:r>
                        <a:rPr kumimoji="0" lang="hu-HU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hu-HU" sz="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Technology</a:t>
                      </a:r>
                      <a:br>
                        <a:rPr kumimoji="0" lang="hu-HU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</a:br>
                      <a:r>
                        <a:rPr kumimoji="0" lang="en-GB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Accurate results in any position around the upper arm</a:t>
                      </a:r>
                      <a:endParaRPr kumimoji="0" lang="en-GB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11458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 lvl="0" indent="0" algn="l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OMRON </a:t>
                      </a:r>
                      <a:r>
                        <a:rPr kumimoji="0" lang="hu-HU" sz="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connect</a:t>
                      </a:r>
                      <a:endParaRPr kumimoji="0" lang="en-GB" sz="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8067875"/>
                  </a:ext>
                </a:extLst>
              </a:tr>
              <a:tr h="263525">
                <a:tc>
                  <a:txBody>
                    <a:bodyPr/>
                    <a:lstStyle/>
                    <a:p>
                      <a:pPr marL="0" marR="0" lvl="0" indent="0" algn="l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Intellisense</a:t>
                      </a:r>
                      <a:r>
                        <a:rPr kumimoji="0" lang="hu-HU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hu-HU" sz="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Technology</a:t>
                      </a:r>
                      <a:br>
                        <a:rPr kumimoji="0" lang="hu-HU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</a:br>
                      <a:r>
                        <a:rPr kumimoji="0" lang="en-GB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Measurement without unnecessary over-inflation of the cuff</a:t>
                      </a:r>
                      <a:endParaRPr kumimoji="0" lang="en-GB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7343276"/>
                  </a:ext>
                </a:extLst>
              </a:tr>
              <a:tr h="199200">
                <a:tc>
                  <a:txBody>
                    <a:bodyPr/>
                    <a:lstStyle/>
                    <a:p>
                      <a:pPr marL="0" marR="0" lvl="0" indent="0" algn="l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Atrial</a:t>
                      </a:r>
                      <a:r>
                        <a:rPr kumimoji="0" lang="hu-HU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hu-HU" sz="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Fibrillation</a:t>
                      </a:r>
                      <a:r>
                        <a:rPr kumimoji="0" lang="hu-HU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hu-HU" sz="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Indicator</a:t>
                      </a:r>
                      <a:endParaRPr kumimoji="0" lang="en-GB" sz="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4722095"/>
                  </a:ext>
                </a:extLst>
              </a:tr>
              <a:tr h="199200">
                <a:tc>
                  <a:txBody>
                    <a:bodyPr/>
                    <a:lstStyle/>
                    <a:p>
                      <a:pPr marL="0" marR="0" lvl="0" indent="0" algn="l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3x </a:t>
                      </a:r>
                      <a:r>
                        <a:rPr kumimoji="0" lang="hu-HU" sz="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Measurement</a:t>
                      </a:r>
                      <a:r>
                        <a:rPr kumimoji="0" lang="hu-HU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hu-HU" sz="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Function</a:t>
                      </a:r>
                      <a:endParaRPr kumimoji="0" lang="en-GB" sz="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1851885"/>
                  </a:ext>
                </a:extLst>
              </a:tr>
              <a:tr h="199200">
                <a:tc>
                  <a:txBody>
                    <a:bodyPr/>
                    <a:lstStyle/>
                    <a:p>
                      <a:pPr marL="0" marR="0" lvl="0" indent="0" algn="l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Comparison</a:t>
                      </a:r>
                      <a:r>
                        <a:rPr kumimoji="0" lang="hu-HU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hu-HU" sz="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Function</a:t>
                      </a:r>
                      <a:endParaRPr kumimoji="0" lang="en-GB" sz="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8047974"/>
                  </a:ext>
                </a:extLst>
              </a:tr>
              <a:tr h="199200">
                <a:tc>
                  <a:txBody>
                    <a:bodyPr/>
                    <a:lstStyle/>
                    <a:p>
                      <a:pPr marL="0" marR="0" lvl="0" indent="0" algn="l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Irregular</a:t>
                      </a:r>
                      <a:r>
                        <a:rPr kumimoji="0" lang="hu-HU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hu-HU" sz="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Heartbeat</a:t>
                      </a:r>
                      <a:r>
                        <a:rPr kumimoji="0" lang="hu-HU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hu-HU" sz="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Detection</a:t>
                      </a:r>
                      <a:endParaRPr kumimoji="0" lang="en-GB" sz="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6486604"/>
                  </a:ext>
                </a:extLst>
              </a:tr>
              <a:tr h="199200">
                <a:tc>
                  <a:txBody>
                    <a:bodyPr/>
                    <a:lstStyle/>
                    <a:p>
                      <a:pPr marL="0" marR="0" lvl="0" indent="0" algn="l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Blood</a:t>
                      </a:r>
                      <a:r>
                        <a:rPr kumimoji="0" lang="hu-HU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hu-HU" sz="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Pressure</a:t>
                      </a:r>
                      <a:r>
                        <a:rPr kumimoji="0" lang="hu-HU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hu-HU" sz="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Indicator</a:t>
                      </a:r>
                      <a:endParaRPr kumimoji="0" lang="en-GB" sz="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265849"/>
                  </a:ext>
                </a:extLst>
              </a:tr>
              <a:tr h="264000">
                <a:tc>
                  <a:txBody>
                    <a:bodyPr/>
                    <a:lstStyle/>
                    <a:p>
                      <a:pPr marL="0" marR="0" lvl="0" indent="0" algn="l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Body </a:t>
                      </a:r>
                      <a:r>
                        <a:rPr kumimoji="0" lang="hu-HU" sz="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Movement</a:t>
                      </a:r>
                      <a:r>
                        <a:rPr kumimoji="0" lang="hu-HU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hu-HU" sz="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Detection</a:t>
                      </a:r>
                      <a:br>
                        <a:rPr kumimoji="0" lang="hu-HU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</a:br>
                      <a:r>
                        <a:rPr kumimoji="0" lang="en-GB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Signals if excessive movement detected during measurement</a:t>
                      </a:r>
                      <a:endParaRPr kumimoji="0" lang="en-GB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1198051"/>
                  </a:ext>
                </a:extLst>
              </a:tr>
              <a:tr h="264000">
                <a:tc>
                  <a:txBody>
                    <a:bodyPr/>
                    <a:lstStyle/>
                    <a:p>
                      <a:pPr marL="0" marR="0" lvl="0" indent="0" algn="l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Cuff</a:t>
                      </a:r>
                      <a:r>
                        <a:rPr kumimoji="0" lang="hu-HU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hu-HU" sz="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Wrap</a:t>
                      </a:r>
                      <a:r>
                        <a:rPr kumimoji="0" lang="hu-HU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hu-HU" sz="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Guide</a:t>
                      </a:r>
                      <a:br>
                        <a:rPr kumimoji="0" lang="hu-HU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</a:br>
                      <a:r>
                        <a:rPr kumimoji="0" lang="hu-HU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Supports</a:t>
                      </a: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hu-HU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accurate</a:t>
                      </a: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hu-HU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measurement</a:t>
                      </a:r>
                      <a:endParaRPr kumimoji="0" lang="en-GB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EB8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●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B8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9131675"/>
                  </a:ext>
                </a:extLst>
              </a:tr>
              <a:tr h="403754">
                <a:tc>
                  <a:txBody>
                    <a:bodyPr/>
                    <a:lstStyle/>
                    <a:p>
                      <a:pPr marL="0" marR="0" lvl="0" indent="0" algn="l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Cuff</a:t>
                      </a:r>
                      <a:r>
                        <a:rPr kumimoji="0" lang="hu-HU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 - </a:t>
                      </a:r>
                      <a:r>
                        <a:rPr kumimoji="0" lang="hu-HU" sz="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Type</a:t>
                      </a:r>
                      <a:r>
                        <a:rPr kumimoji="0" lang="hu-HU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 &amp; </a:t>
                      </a:r>
                      <a:r>
                        <a:rPr kumimoji="0" lang="hu-HU" sz="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Size</a:t>
                      </a:r>
                      <a:endParaRPr kumimoji="0" lang="en-GB" sz="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Intelli</a:t>
                      </a: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hu-HU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Wrap</a:t>
                      </a: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hu-HU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Cuff</a:t>
                      </a: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 (</a:t>
                      </a:r>
                      <a:r>
                        <a:rPr kumimoji="0" lang="hu-HU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Preformed</a:t>
                      </a: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22-42 cm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Intelli</a:t>
                      </a: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hu-HU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Wrap</a:t>
                      </a: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hu-HU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Cuff</a:t>
                      </a: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 (</a:t>
                      </a:r>
                      <a:r>
                        <a:rPr kumimoji="0" lang="hu-HU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Preformed</a:t>
                      </a: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22-42 cm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Intelli</a:t>
                      </a: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hu-HU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Wrap</a:t>
                      </a: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hu-HU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Cuff</a:t>
                      </a: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 (</a:t>
                      </a:r>
                      <a:r>
                        <a:rPr kumimoji="0" lang="hu-HU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Preformed</a:t>
                      </a: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22-42 cm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Intelli</a:t>
                      </a: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hu-HU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Wrap</a:t>
                      </a: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hu-HU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Cuff</a:t>
                      </a: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 (</a:t>
                      </a:r>
                      <a:r>
                        <a:rPr kumimoji="0" lang="hu-HU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Preformed</a:t>
                      </a: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22-42 cm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Intelli</a:t>
                      </a: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hu-HU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Wrap</a:t>
                      </a: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hu-HU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Cuff</a:t>
                      </a: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 (</a:t>
                      </a:r>
                      <a:r>
                        <a:rPr kumimoji="0" lang="hu-HU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Preformed</a:t>
                      </a: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22-42 cm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Medium/Large Cuff</a:t>
                      </a:r>
                    </a:p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22-42 cm</a:t>
                      </a: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Medium/Large Cuff</a:t>
                      </a:r>
                    </a:p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22-42 cm</a:t>
                      </a: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Medium</a:t>
                      </a: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hu-HU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Cuff</a:t>
                      </a:r>
                      <a:endParaRPr kumimoji="0" lang="hu-HU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22-32 cm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Medium/Large Cuff</a:t>
                      </a:r>
                    </a:p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22-42 cm</a:t>
                      </a: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Medium</a:t>
                      </a: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hu-HU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Cuff</a:t>
                      </a:r>
                      <a:endParaRPr kumimoji="0" lang="hu-HU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22-32 cm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6721118"/>
                  </a:ext>
                </a:extLst>
              </a:tr>
              <a:tr h="414867">
                <a:tc>
                  <a:txBody>
                    <a:bodyPr/>
                    <a:lstStyle/>
                    <a:p>
                      <a:pPr marL="0" marR="0" lvl="0" indent="0" algn="l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Optional</a:t>
                      </a:r>
                      <a:r>
                        <a:rPr kumimoji="0" lang="hu-HU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hu-HU" sz="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Cuff</a:t>
                      </a:r>
                      <a:endParaRPr kumimoji="0" lang="en-GB" sz="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Small Arm Cuff</a:t>
                      </a:r>
                    </a:p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17-22 cm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Small Arm Cuff</a:t>
                      </a:r>
                    </a:p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17-22 cm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Small Arm Cuff</a:t>
                      </a:r>
                    </a:p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17-22 cm</a:t>
                      </a:r>
                    </a:p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Medium/Large Cuff</a:t>
                      </a:r>
                    </a:p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22-42 cm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Small Arm Cuff</a:t>
                      </a:r>
                    </a:p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17-22 cm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Small Arm Cuff</a:t>
                      </a:r>
                    </a:p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17-22 cm</a:t>
                      </a:r>
                    </a:p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Medium/Large Cuff</a:t>
                      </a:r>
                    </a:p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22-42 cm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4647934"/>
                  </a:ext>
                </a:extLst>
              </a:tr>
              <a:tr h="199200">
                <a:tc>
                  <a:txBody>
                    <a:bodyPr/>
                    <a:lstStyle/>
                    <a:p>
                      <a:pPr marL="0" marR="0" lvl="0" indent="0" algn="l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Memory</a:t>
                      </a:r>
                      <a:r>
                        <a:rPr kumimoji="0" lang="hu-HU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hu-HU" sz="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Capacity</a:t>
                      </a:r>
                      <a:endParaRPr kumimoji="0" lang="en-GB" sz="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1 user x 100</a:t>
                      </a: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2 </a:t>
                      </a:r>
                      <a:r>
                        <a:rPr kumimoji="0" lang="hu-HU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users</a:t>
                      </a: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 x 100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2 </a:t>
                      </a:r>
                      <a:r>
                        <a:rPr kumimoji="0" lang="hu-HU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users</a:t>
                      </a: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 x 100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2 </a:t>
                      </a:r>
                      <a:r>
                        <a:rPr kumimoji="0" lang="hu-HU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users</a:t>
                      </a: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 x 60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2 </a:t>
                      </a:r>
                      <a:r>
                        <a:rPr kumimoji="0" lang="hu-HU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users</a:t>
                      </a: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 x 60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1 </a:t>
                      </a:r>
                      <a:r>
                        <a:rPr kumimoji="0" lang="hu-HU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user</a:t>
                      </a: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 x 30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1 </a:t>
                      </a:r>
                      <a:r>
                        <a:rPr kumimoji="0" lang="hu-HU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user</a:t>
                      </a: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 x 30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1 </a:t>
                      </a:r>
                      <a:r>
                        <a:rPr kumimoji="0" lang="hu-HU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user</a:t>
                      </a: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 x 30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Last </a:t>
                      </a:r>
                      <a:r>
                        <a:rPr kumimoji="0" lang="hu-HU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measurement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Last </a:t>
                      </a:r>
                      <a:r>
                        <a:rPr kumimoji="0" lang="hu-HU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measurement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2750760"/>
                  </a:ext>
                </a:extLst>
              </a:tr>
              <a:tr h="308800">
                <a:tc>
                  <a:txBody>
                    <a:bodyPr/>
                    <a:lstStyle/>
                    <a:p>
                      <a:pPr marL="0" marR="0" lvl="0" indent="0" algn="l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Power</a:t>
                      </a:r>
                      <a:r>
                        <a:rPr kumimoji="0" lang="hu-HU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hu-HU" sz="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Source</a:t>
                      </a:r>
                      <a:endParaRPr kumimoji="0" lang="en-GB" sz="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4 “AA” </a:t>
                      </a:r>
                      <a:r>
                        <a:rPr kumimoji="0" lang="hu-HU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batteries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4 “AA” batteries</a:t>
                      </a:r>
                    </a:p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or optional AC adapter</a:t>
                      </a: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4 “AA” batteries</a:t>
                      </a:r>
                    </a:p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or optional AC adapter</a:t>
                      </a: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4 “AA” batteries</a:t>
                      </a:r>
                    </a:p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or optional AC adapter</a:t>
                      </a: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4 “AA” batteries</a:t>
                      </a:r>
                    </a:p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or optional AC adapter</a:t>
                      </a: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4 “AA” batteries</a:t>
                      </a:r>
                    </a:p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or optional AC adapter</a:t>
                      </a: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4 “AA” batteries</a:t>
                      </a:r>
                    </a:p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or optional AC adapter</a:t>
                      </a: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4 “AA” batteries</a:t>
                      </a:r>
                    </a:p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or optional AC adapter</a:t>
                      </a: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4 “AA” batteries</a:t>
                      </a: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4 “AA” batteries</a:t>
                      </a: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3362057"/>
                  </a:ext>
                </a:extLst>
              </a:tr>
              <a:tr h="199200">
                <a:tc>
                  <a:txBody>
                    <a:bodyPr/>
                    <a:lstStyle/>
                    <a:p>
                      <a:pPr marL="0" marR="0" lvl="0" indent="0" algn="l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Storage </a:t>
                      </a:r>
                      <a:r>
                        <a:rPr kumimoji="0" lang="hu-HU" sz="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Case</a:t>
                      </a:r>
                      <a:r>
                        <a:rPr kumimoji="0" lang="hu-HU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hu-HU" sz="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Included</a:t>
                      </a:r>
                      <a:endParaRPr kumimoji="0" lang="en-GB" sz="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yes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yes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yes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yes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"/>
                          <a:ea typeface="+mn-ea"/>
                          <a:cs typeface="+mn-cs"/>
                        </a:rPr>
                        <a:t>yes</a:t>
                      </a: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9473198"/>
                  </a:ext>
                </a:extLst>
              </a:tr>
            </a:tbl>
          </a:graphicData>
        </a:graphic>
      </p:graphicFrame>
      <p:sp>
        <p:nvSpPr>
          <p:cNvPr id="19" name="Szöveg helye 56">
            <a:extLst>
              <a:ext uri="{FF2B5EF4-FFF2-40B4-BE49-F238E27FC236}">
                <a16:creationId xmlns:a16="http://schemas.microsoft.com/office/drawing/2014/main" id="{98FCA070-355B-8F6F-7FF2-5BB8D7398B55}"/>
              </a:ext>
            </a:extLst>
          </p:cNvPr>
          <p:cNvSpPr txBox="1">
            <a:spLocks/>
          </p:cNvSpPr>
          <p:nvPr/>
        </p:nvSpPr>
        <p:spPr>
          <a:xfrm>
            <a:off x="317275" y="6410700"/>
            <a:ext cx="3014715" cy="92333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latin typeface="Aptos" panose="020B0004020202020204" pitchFamily="34" charset="0"/>
              </a:rPr>
              <a:t>* When used with the OMRON connect app, previous readings can be stored without limits.</a:t>
            </a:r>
            <a:endParaRPr lang="en-GB" sz="600" dirty="0">
              <a:latin typeface="Aptos" panose="020B0004020202020204" pitchFamily="34" charset="0"/>
            </a:endParaRPr>
          </a:p>
        </p:txBody>
      </p:sp>
      <p:cxnSp>
        <p:nvCxnSpPr>
          <p:cNvPr id="23" name="Egyenes összekötő 22">
            <a:extLst>
              <a:ext uri="{FF2B5EF4-FFF2-40B4-BE49-F238E27FC236}">
                <a16:creationId xmlns:a16="http://schemas.microsoft.com/office/drawing/2014/main" id="{2A2545AE-CCF3-0D25-49EE-73A3C384BDDB}"/>
              </a:ext>
            </a:extLst>
          </p:cNvPr>
          <p:cNvCxnSpPr>
            <a:cxnSpLocks/>
          </p:cNvCxnSpPr>
          <p:nvPr/>
        </p:nvCxnSpPr>
        <p:spPr>
          <a:xfrm>
            <a:off x="285750" y="641446"/>
            <a:ext cx="116205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Szöveg helye 56">
            <a:extLst>
              <a:ext uri="{FF2B5EF4-FFF2-40B4-BE49-F238E27FC236}">
                <a16:creationId xmlns:a16="http://schemas.microsoft.com/office/drawing/2014/main" id="{4C2DCD82-74BB-53ED-422F-EBCC1D8DB2F8}"/>
              </a:ext>
            </a:extLst>
          </p:cNvPr>
          <p:cNvSpPr txBox="1">
            <a:spLocks/>
          </p:cNvSpPr>
          <p:nvPr/>
        </p:nvSpPr>
        <p:spPr>
          <a:xfrm>
            <a:off x="877206" y="215037"/>
            <a:ext cx="1352549" cy="338554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800" b="1" dirty="0" err="1">
                <a:latin typeface="Aptos" panose="020B0004020202020204" pitchFamily="34" charset="0"/>
              </a:rPr>
              <a:t>Blood</a:t>
            </a:r>
            <a:r>
              <a:rPr lang="hu-HU" sz="800" b="1" dirty="0">
                <a:latin typeface="Aptos" panose="020B0004020202020204" pitchFamily="34" charset="0"/>
              </a:rPr>
              <a:t> </a:t>
            </a:r>
            <a:r>
              <a:rPr lang="hu-HU" sz="800" b="1" dirty="0" err="1">
                <a:latin typeface="Aptos" panose="020B0004020202020204" pitchFamily="34" charset="0"/>
              </a:rPr>
              <a:t>Pressure</a:t>
            </a:r>
            <a:r>
              <a:rPr lang="hu-HU" sz="800" b="1" dirty="0">
                <a:latin typeface="Aptos" panose="020B0004020202020204" pitchFamily="34" charset="0"/>
              </a:rPr>
              <a:t> Monitoring</a:t>
            </a:r>
            <a:endParaRPr lang="en-GB" sz="800" b="1" dirty="0">
              <a:latin typeface="Aptos" panose="020B0004020202020204" pitchFamily="34" charset="0"/>
            </a:endParaRPr>
          </a:p>
        </p:txBody>
      </p:sp>
      <p:sp>
        <p:nvSpPr>
          <p:cNvPr id="27" name="Szöveg helye 56">
            <a:extLst>
              <a:ext uri="{FF2B5EF4-FFF2-40B4-BE49-F238E27FC236}">
                <a16:creationId xmlns:a16="http://schemas.microsoft.com/office/drawing/2014/main" id="{DD13405C-5661-D56A-F3BB-9D76EB101F57}"/>
              </a:ext>
            </a:extLst>
          </p:cNvPr>
          <p:cNvSpPr txBox="1">
            <a:spLocks/>
          </p:cNvSpPr>
          <p:nvPr/>
        </p:nvSpPr>
        <p:spPr>
          <a:xfrm>
            <a:off x="296129" y="215037"/>
            <a:ext cx="321455" cy="338554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800" b="0" dirty="0">
                <a:latin typeface="Aptos Light" panose="020B0004020202020204" pitchFamily="34" charset="0"/>
              </a:rPr>
              <a:t>ECG</a:t>
            </a:r>
            <a:endParaRPr lang="en-GB" sz="800" b="0" dirty="0">
              <a:latin typeface="Aptos Light" panose="020B0004020202020204" pitchFamily="34" charset="0"/>
            </a:endParaRPr>
          </a:p>
        </p:txBody>
      </p:sp>
      <p:sp>
        <p:nvSpPr>
          <p:cNvPr id="29" name="Szöveg helye 56">
            <a:extLst>
              <a:ext uri="{FF2B5EF4-FFF2-40B4-BE49-F238E27FC236}">
                <a16:creationId xmlns:a16="http://schemas.microsoft.com/office/drawing/2014/main" id="{0746383A-B623-55CE-877C-CBA48092B5C3}"/>
              </a:ext>
            </a:extLst>
          </p:cNvPr>
          <p:cNvSpPr txBox="1">
            <a:spLocks/>
          </p:cNvSpPr>
          <p:nvPr/>
        </p:nvSpPr>
        <p:spPr>
          <a:xfrm>
            <a:off x="2508444" y="215037"/>
            <a:ext cx="968899" cy="338554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800">
                <a:latin typeface="Aptos Light" panose="020B0004020202020204" pitchFamily="34" charset="0"/>
              </a:rPr>
              <a:t>Respiratory Therapy</a:t>
            </a:r>
            <a:endParaRPr lang="en-GB" sz="800" dirty="0">
              <a:latin typeface="Aptos Light" panose="020B0004020202020204" pitchFamily="34" charset="0"/>
            </a:endParaRPr>
          </a:p>
        </p:txBody>
      </p:sp>
      <p:sp>
        <p:nvSpPr>
          <p:cNvPr id="30" name="Szöveg helye 56">
            <a:extLst>
              <a:ext uri="{FF2B5EF4-FFF2-40B4-BE49-F238E27FC236}">
                <a16:creationId xmlns:a16="http://schemas.microsoft.com/office/drawing/2014/main" id="{28348F2A-974A-ED24-0544-DBCE8D677531}"/>
              </a:ext>
            </a:extLst>
          </p:cNvPr>
          <p:cNvSpPr txBox="1">
            <a:spLocks/>
          </p:cNvSpPr>
          <p:nvPr/>
        </p:nvSpPr>
        <p:spPr>
          <a:xfrm>
            <a:off x="3732262" y="215037"/>
            <a:ext cx="896998" cy="338554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800">
                <a:latin typeface="Aptos Light" panose="020B0004020202020204" pitchFamily="34" charset="0"/>
              </a:rPr>
              <a:t>Pain Management</a:t>
            </a:r>
            <a:endParaRPr lang="en-GB" sz="800" dirty="0">
              <a:latin typeface="Aptos Light" panose="020B0004020202020204" pitchFamily="34" charset="0"/>
            </a:endParaRPr>
          </a:p>
        </p:txBody>
      </p:sp>
      <p:sp>
        <p:nvSpPr>
          <p:cNvPr id="31" name="Szöveg helye 56">
            <a:extLst>
              <a:ext uri="{FF2B5EF4-FFF2-40B4-BE49-F238E27FC236}">
                <a16:creationId xmlns:a16="http://schemas.microsoft.com/office/drawing/2014/main" id="{20746FCE-41F8-D79D-576F-127683DB595F}"/>
              </a:ext>
            </a:extLst>
          </p:cNvPr>
          <p:cNvSpPr txBox="1">
            <a:spLocks/>
          </p:cNvSpPr>
          <p:nvPr/>
        </p:nvSpPr>
        <p:spPr>
          <a:xfrm>
            <a:off x="4877705" y="215037"/>
            <a:ext cx="1007541" cy="338554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800">
                <a:latin typeface="Aptos Light" panose="020B0004020202020204" pitchFamily="34" charset="0"/>
              </a:rPr>
              <a:t>Weight Management</a:t>
            </a:r>
            <a:endParaRPr lang="en-GB" sz="800" dirty="0">
              <a:latin typeface="Aptos Light" panose="020B0004020202020204" pitchFamily="34" charset="0"/>
            </a:endParaRPr>
          </a:p>
        </p:txBody>
      </p:sp>
      <p:sp>
        <p:nvSpPr>
          <p:cNvPr id="32" name="Szöveg helye 56">
            <a:extLst>
              <a:ext uri="{FF2B5EF4-FFF2-40B4-BE49-F238E27FC236}">
                <a16:creationId xmlns:a16="http://schemas.microsoft.com/office/drawing/2014/main" id="{71D8D51A-2FAE-B98E-AE87-1F04A04364B6}"/>
              </a:ext>
            </a:extLst>
          </p:cNvPr>
          <p:cNvSpPr txBox="1">
            <a:spLocks/>
          </p:cNvSpPr>
          <p:nvPr/>
        </p:nvSpPr>
        <p:spPr>
          <a:xfrm>
            <a:off x="6111140" y="215037"/>
            <a:ext cx="1313865" cy="338554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800" dirty="0" err="1">
                <a:latin typeface="Aptos Light" panose="020B0004020202020204" pitchFamily="34" charset="0"/>
              </a:rPr>
              <a:t>Temperature</a:t>
            </a:r>
            <a:r>
              <a:rPr lang="hu-HU" sz="800" dirty="0">
                <a:latin typeface="Aptos Light" panose="020B0004020202020204" pitchFamily="34" charset="0"/>
              </a:rPr>
              <a:t> </a:t>
            </a:r>
            <a:r>
              <a:rPr lang="hu-HU" sz="800" dirty="0" err="1">
                <a:latin typeface="Aptos Light" panose="020B0004020202020204" pitchFamily="34" charset="0"/>
              </a:rPr>
              <a:t>Measurement</a:t>
            </a:r>
            <a:endParaRPr lang="en-GB" sz="800" dirty="0">
              <a:latin typeface="Aptos Light" panose="020B0004020202020204" pitchFamily="34" charset="0"/>
            </a:endParaRPr>
          </a:p>
        </p:txBody>
      </p:sp>
      <p:cxnSp>
        <p:nvCxnSpPr>
          <p:cNvPr id="33" name="Egyenes összekötő 32">
            <a:extLst>
              <a:ext uri="{FF2B5EF4-FFF2-40B4-BE49-F238E27FC236}">
                <a16:creationId xmlns:a16="http://schemas.microsoft.com/office/drawing/2014/main" id="{81375395-16C1-7091-4B15-581C2199A853}"/>
              </a:ext>
            </a:extLst>
          </p:cNvPr>
          <p:cNvCxnSpPr>
            <a:cxnSpLocks/>
          </p:cNvCxnSpPr>
          <p:nvPr/>
        </p:nvCxnSpPr>
        <p:spPr>
          <a:xfrm>
            <a:off x="899563" y="641446"/>
            <a:ext cx="130783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01054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OMRON Cuff Compatibility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16</cp:revision>
  <dcterms:created xsi:type="dcterms:W3CDTF">2026-08-10T12:51:27Z</dcterms:created>
  <dcterms:modified xsi:type="dcterms:W3CDTF">2026-08-10T12:54:16Z</dcterms:modified>
</cp:coreProperties>
</file>